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2" r:id="rId2"/>
    <p:sldId id="273" r:id="rId3"/>
    <p:sldId id="332" r:id="rId4"/>
    <p:sldId id="333" r:id="rId5"/>
    <p:sldId id="334" r:id="rId6"/>
    <p:sldId id="325" r:id="rId7"/>
    <p:sldId id="324" r:id="rId8"/>
    <p:sldId id="326" r:id="rId9"/>
    <p:sldId id="328" r:id="rId10"/>
    <p:sldId id="329" r:id="rId11"/>
    <p:sldId id="330" r:id="rId12"/>
    <p:sldId id="331"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na Almasan" initials="AA" lastIdx="9" clrIdx="0">
    <p:extLst>
      <p:ext uri="{19B8F6BF-5375-455C-9EA6-DF929625EA0E}">
        <p15:presenceInfo xmlns:p15="http://schemas.microsoft.com/office/powerpoint/2012/main" userId="Alina Almasan" providerId="None"/>
      </p:ext>
    </p:extLst>
  </p:cmAuthor>
  <p:cmAuthor id="2" name="francesca.cesaroni" initials="f" lastIdx="7" clrIdx="1">
    <p:extLst>
      <p:ext uri="{19B8F6BF-5375-455C-9EA6-DF929625EA0E}">
        <p15:presenceInfo xmlns:p15="http://schemas.microsoft.com/office/powerpoint/2012/main" userId="S::francesca.cesaroni@uniurb.it::abfaedee-25ed-49ab-b0b0-ff9dea2efa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00"/>
    <a:srgbClr val="92E8FF"/>
    <a:srgbClr val="5CC4F4"/>
    <a:srgbClr val="E00000"/>
    <a:srgbClr val="282BB0"/>
    <a:srgbClr val="FFF60D"/>
    <a:srgbClr val="C0080B"/>
    <a:srgbClr val="FF6600"/>
    <a:srgbClr val="E47528"/>
    <a:srgbClr val="69B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0" autoAdjust="0"/>
    <p:restoredTop sz="96197" autoAdjust="0"/>
  </p:normalViewPr>
  <p:slideViewPr>
    <p:cSldViewPr snapToGrid="0" snapToObjects="1">
      <p:cViewPr varScale="1">
        <p:scale>
          <a:sx n="82" d="100"/>
          <a:sy n="82" d="100"/>
        </p:scale>
        <p:origin x="1541"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DEA412-7856-4B44-A18B-F43EB85223C5}" type="datetimeFigureOut">
              <a:rPr lang="en-US" smtClean="0"/>
              <a:t>7/1/2023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73102-7B53-452D-86F8-5240FF9EB4FD}" type="slidenum">
              <a:rPr lang="en-US" smtClean="0"/>
              <a:t>‹#›</a:t>
            </a:fld>
            <a:endParaRPr lang="en-US"/>
          </a:p>
        </p:txBody>
      </p:sp>
    </p:spTree>
    <p:extLst>
      <p:ext uri="{BB962C8B-B14F-4D97-AF65-F5344CB8AC3E}">
        <p14:creationId xmlns:p14="http://schemas.microsoft.com/office/powerpoint/2010/main" val="259866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hu-HU" dirty="0" err="1"/>
              <a:t>Welcome</a:t>
            </a:r>
            <a:r>
              <a:rPr lang="hu-HU" dirty="0"/>
              <a:t> </a:t>
            </a:r>
            <a:r>
              <a:rPr lang="hu-HU" dirty="0" err="1"/>
              <a:t>you</a:t>
            </a:r>
            <a:r>
              <a:rPr lang="hu-HU" dirty="0"/>
              <a:t> in </a:t>
            </a:r>
            <a:r>
              <a:rPr lang="hu-HU" dirty="0" err="1"/>
              <a:t>the</a:t>
            </a:r>
            <a:r>
              <a:rPr lang="hu-HU" dirty="0"/>
              <a:t> </a:t>
            </a:r>
            <a:r>
              <a:rPr lang="hu-HU" dirty="0" err="1"/>
              <a:t>name</a:t>
            </a:r>
            <a:r>
              <a:rPr lang="hu-HU" dirty="0"/>
              <a:t> of </a:t>
            </a:r>
            <a:r>
              <a:rPr lang="hu-HU" dirty="0" err="1"/>
              <a:t>the</a:t>
            </a:r>
            <a:r>
              <a:rPr lang="hu-HU" dirty="0"/>
              <a:t> „</a:t>
            </a:r>
            <a:r>
              <a:rPr lang="hu-HU" dirty="0" err="1"/>
              <a:t>Blue</a:t>
            </a:r>
            <a:r>
              <a:rPr lang="hu-HU" dirty="0"/>
              <a:t> Team” </a:t>
            </a:r>
            <a:r>
              <a:rPr lang="hu-HU" dirty="0" err="1"/>
              <a:t>supporting</a:t>
            </a:r>
            <a:r>
              <a:rPr lang="hu-HU" dirty="0"/>
              <a:t> </a:t>
            </a:r>
            <a:r>
              <a:rPr lang="hu-HU" dirty="0" err="1"/>
              <a:t>the</a:t>
            </a:r>
            <a:r>
              <a:rPr lang="hu-HU" dirty="0"/>
              <a:t> Delta </a:t>
            </a:r>
            <a:r>
              <a:rPr lang="hu-HU" dirty="0" err="1"/>
              <a:t>case</a:t>
            </a:r>
            <a:r>
              <a:rPr lang="hu-HU" dirty="0"/>
              <a:t> </a:t>
            </a:r>
            <a:r>
              <a:rPr lang="hu-HU" dirty="0" err="1"/>
              <a:t>within</a:t>
            </a:r>
            <a:r>
              <a:rPr lang="hu-HU" dirty="0"/>
              <a:t> </a:t>
            </a:r>
            <a:r>
              <a:rPr lang="hu-HU" dirty="0" err="1"/>
              <a:t>the</a:t>
            </a:r>
            <a:r>
              <a:rPr lang="hu-HU" dirty="0"/>
              <a:t> </a:t>
            </a:r>
            <a:r>
              <a:rPr lang="hu-HU" dirty="0" err="1"/>
              <a:t>frame</a:t>
            </a:r>
            <a:r>
              <a:rPr lang="hu-HU" dirty="0"/>
              <a:t> of </a:t>
            </a:r>
            <a:r>
              <a:rPr lang="hu-HU" dirty="0" err="1"/>
              <a:t>Digitalization</a:t>
            </a:r>
            <a:r>
              <a:rPr lang="hu-HU" dirty="0"/>
              <a:t> an IFRS. </a:t>
            </a:r>
            <a:r>
              <a:rPr lang="hu-HU" dirty="0" err="1"/>
              <a:t>We</a:t>
            </a:r>
            <a:r>
              <a:rPr lang="hu-HU" dirty="0"/>
              <a:t> </a:t>
            </a:r>
            <a:r>
              <a:rPr lang="hu-HU" dirty="0" err="1"/>
              <a:t>hope</a:t>
            </a:r>
            <a:r>
              <a:rPr lang="hu-HU" dirty="0"/>
              <a:t> </a:t>
            </a:r>
            <a:r>
              <a:rPr lang="hu-HU" dirty="0" err="1"/>
              <a:t>you</a:t>
            </a:r>
            <a:r>
              <a:rPr lang="hu-HU" dirty="0"/>
              <a:t> </a:t>
            </a:r>
            <a:r>
              <a:rPr lang="hu-HU" dirty="0" err="1"/>
              <a:t>are</a:t>
            </a:r>
            <a:r>
              <a:rPr lang="hu-HU" dirty="0"/>
              <a:t> </a:t>
            </a:r>
            <a:r>
              <a:rPr lang="hu-HU" dirty="0" err="1"/>
              <a:t>already</a:t>
            </a:r>
            <a:r>
              <a:rPr lang="hu-HU" dirty="0"/>
              <a:t> </a:t>
            </a:r>
            <a:r>
              <a:rPr lang="hu-HU" dirty="0" err="1"/>
              <a:t>warmed</a:t>
            </a:r>
            <a:r>
              <a:rPr lang="hu-HU" dirty="0"/>
              <a:t> </a:t>
            </a:r>
            <a:r>
              <a:rPr lang="hu-HU" dirty="0" err="1"/>
              <a:t>up</a:t>
            </a:r>
            <a:r>
              <a:rPr lang="hu-HU" dirty="0"/>
              <a:t> </a:t>
            </a:r>
            <a:r>
              <a:rPr lang="hu-HU" dirty="0" err="1"/>
              <a:t>with</a:t>
            </a:r>
            <a:r>
              <a:rPr lang="hu-HU" dirty="0"/>
              <a:t> </a:t>
            </a:r>
            <a:r>
              <a:rPr lang="hu-HU" dirty="0" err="1"/>
              <a:t>the</a:t>
            </a:r>
            <a:r>
              <a:rPr lang="hu-HU" dirty="0"/>
              <a:t> Non-Financial </a:t>
            </a:r>
            <a:r>
              <a:rPr lang="hu-HU" dirty="0" err="1"/>
              <a:t>Information</a:t>
            </a:r>
            <a:r>
              <a:rPr lang="hu-HU" dirty="0"/>
              <a:t>, CSR and </a:t>
            </a:r>
            <a:r>
              <a:rPr lang="hu-HU" dirty="0" err="1"/>
              <a:t>Ethic</a:t>
            </a:r>
            <a:r>
              <a:rPr lang="hu-HU" dirty="0"/>
              <a:t> </a:t>
            </a:r>
            <a:r>
              <a:rPr lang="hu-HU" dirty="0" err="1"/>
              <a:t>case</a:t>
            </a:r>
            <a:r>
              <a:rPr lang="hu-HU" dirty="0"/>
              <a:t> and </a:t>
            </a:r>
            <a:r>
              <a:rPr lang="hu-HU" dirty="0" err="1"/>
              <a:t>now</a:t>
            </a:r>
            <a:r>
              <a:rPr lang="hu-HU" dirty="0"/>
              <a:t> </a:t>
            </a:r>
            <a:r>
              <a:rPr lang="hu-HU" dirty="0" err="1"/>
              <a:t>you</a:t>
            </a:r>
            <a:r>
              <a:rPr lang="hu-HU" dirty="0"/>
              <a:t> </a:t>
            </a:r>
            <a:r>
              <a:rPr lang="hu-HU" dirty="0" err="1"/>
              <a:t>are</a:t>
            </a:r>
            <a:r>
              <a:rPr lang="hu-HU" dirty="0"/>
              <a:t> </a:t>
            </a:r>
            <a:r>
              <a:rPr lang="hu-HU" dirty="0" err="1"/>
              <a:t>ready</a:t>
            </a:r>
            <a:r>
              <a:rPr lang="hu-HU" dirty="0"/>
              <a:t> </a:t>
            </a:r>
            <a:r>
              <a:rPr lang="hu-HU" dirty="0" err="1"/>
              <a:t>for</a:t>
            </a:r>
            <a:r>
              <a:rPr lang="hu-HU" dirty="0"/>
              <a:t> </a:t>
            </a:r>
            <a:r>
              <a:rPr lang="hu-HU" dirty="0" err="1"/>
              <a:t>other</a:t>
            </a:r>
            <a:r>
              <a:rPr lang="hu-HU" dirty="0"/>
              <a:t> </a:t>
            </a:r>
            <a:r>
              <a:rPr lang="hu-HU" dirty="0" err="1"/>
              <a:t>challenges</a:t>
            </a:r>
            <a:r>
              <a:rPr lang="hu-HU" dirty="0"/>
              <a:t>.</a:t>
            </a:r>
          </a:p>
          <a:p>
            <a:r>
              <a:rPr lang="hu-HU" dirty="0" err="1"/>
              <a:t>Development</a:t>
            </a:r>
            <a:r>
              <a:rPr lang="hu-HU" dirty="0"/>
              <a:t> of Delta </a:t>
            </a:r>
            <a:r>
              <a:rPr lang="hu-HU" dirty="0" err="1"/>
              <a:t>case</a:t>
            </a:r>
            <a:r>
              <a:rPr lang="hu-HU" dirty="0"/>
              <a:t> is </a:t>
            </a:r>
            <a:r>
              <a:rPr lang="hu-HU" dirty="0" err="1"/>
              <a:t>ori</a:t>
            </a:r>
            <a:endParaRPr lang="en-US" dirty="0"/>
          </a:p>
        </p:txBody>
      </p:sp>
      <p:sp>
        <p:nvSpPr>
          <p:cNvPr id="4" name="3 Marcador de número de diapositiva"/>
          <p:cNvSpPr>
            <a:spLocks noGrp="1"/>
          </p:cNvSpPr>
          <p:nvPr>
            <p:ph type="sldNum" sz="quarter" idx="10"/>
          </p:nvPr>
        </p:nvSpPr>
        <p:spPr/>
        <p:txBody>
          <a:bodyPr/>
          <a:lstStyle/>
          <a:p>
            <a:pPr>
              <a:defRPr/>
            </a:pPr>
            <a:fld id="{F8A31B6B-4939-4037-9572-89499C3A8BC6}" type="slidenum">
              <a:rPr lang="ro-RO" smtClean="0"/>
              <a:pPr>
                <a:defRPr/>
              </a:pPr>
              <a:t>1</a:t>
            </a:fld>
            <a:endParaRPr lang="ro-RO"/>
          </a:p>
        </p:txBody>
      </p:sp>
    </p:spTree>
    <p:extLst>
      <p:ext uri="{BB962C8B-B14F-4D97-AF65-F5344CB8AC3E}">
        <p14:creationId xmlns:p14="http://schemas.microsoft.com/office/powerpoint/2010/main" val="170507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2D9C9D2-7E9B-244A-8481-8BD66A4AEA11}" type="datetimeFigureOut">
              <a:rPr lang="it-IT" smtClean="0"/>
              <a:t>01/07/2023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288144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D9C9D2-7E9B-244A-8481-8BD66A4AEA11}" type="datetimeFigureOut">
              <a:rPr lang="it-IT" smtClean="0"/>
              <a:t>01/07/2023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88162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D9C9D2-7E9B-244A-8481-8BD66A4AEA11}" type="datetimeFigureOut">
              <a:rPr lang="it-IT" smtClean="0"/>
              <a:t>01/07/2023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233703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D9C9D2-7E9B-244A-8481-8BD66A4AEA11}" type="datetimeFigureOut">
              <a:rPr lang="it-IT" smtClean="0"/>
              <a:t>01/07/2023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87280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E2D9C9D2-7E9B-244A-8481-8BD66A4AEA11}" type="datetimeFigureOut">
              <a:rPr lang="it-IT" smtClean="0"/>
              <a:t>01/07/2023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157961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2D9C9D2-7E9B-244A-8481-8BD66A4AEA11}" type="datetimeFigureOut">
              <a:rPr lang="it-IT" smtClean="0"/>
              <a:t>01/07/2023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170046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2D9C9D2-7E9B-244A-8481-8BD66A4AEA11}" type="datetimeFigureOut">
              <a:rPr lang="it-IT" smtClean="0"/>
              <a:t>01/07/2023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237579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E2D9C9D2-7E9B-244A-8481-8BD66A4AEA11}" type="datetimeFigureOut">
              <a:rPr lang="it-IT" smtClean="0"/>
              <a:t>01/07/2023</a:t>
            </a:fld>
            <a:endParaRPr lang="it-IT"/>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310345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D9C9D2-7E9B-244A-8481-8BD66A4AEA11}" type="datetimeFigureOut">
              <a:rPr lang="it-IT" smtClean="0"/>
              <a:t>01/07/2023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62688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2D9C9D2-7E9B-244A-8481-8BD66A4AEA11}" type="datetimeFigureOut">
              <a:rPr lang="it-IT" smtClean="0"/>
              <a:t>01/07/2023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244066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2D9C9D2-7E9B-244A-8481-8BD66A4AEA11}" type="datetimeFigureOut">
              <a:rPr lang="it-IT" smtClean="0"/>
              <a:t>01/07/2023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0779A7B-0981-C74A-8049-44F3373CF96D}" type="slidenum">
              <a:rPr lang="it-IT" smtClean="0"/>
              <a:t>‹#›</a:t>
            </a:fld>
            <a:endParaRPr lang="it-IT"/>
          </a:p>
        </p:txBody>
      </p:sp>
    </p:spTree>
    <p:extLst>
      <p:ext uri="{BB962C8B-B14F-4D97-AF65-F5344CB8AC3E}">
        <p14:creationId xmlns:p14="http://schemas.microsoft.com/office/powerpoint/2010/main" val="364361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9C9D2-7E9B-244A-8481-8BD66A4AEA11}" type="datetimeFigureOut">
              <a:rPr lang="it-IT" smtClean="0"/>
              <a:t>01/07/2023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79A7B-0981-C74A-8049-44F3373CF96D}" type="slidenum">
              <a:rPr lang="it-IT" smtClean="0"/>
              <a:t>‹#›</a:t>
            </a:fld>
            <a:endParaRPr lang="it-IT"/>
          </a:p>
        </p:txBody>
      </p:sp>
    </p:spTree>
    <p:extLst>
      <p:ext uri="{BB962C8B-B14F-4D97-AF65-F5344CB8AC3E}">
        <p14:creationId xmlns:p14="http://schemas.microsoft.com/office/powerpoint/2010/main" val="1997345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1.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3069" y="3911148"/>
            <a:ext cx="4579572" cy="12979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B7262671-98E8-1945-BB85-2000C00C3E0C}"/>
              </a:ext>
            </a:extLst>
          </p:cNvPr>
          <p:cNvSpPr txBox="1"/>
          <p:nvPr/>
        </p:nvSpPr>
        <p:spPr>
          <a:xfrm>
            <a:off x="376518" y="559398"/>
            <a:ext cx="3614570" cy="2800767"/>
          </a:xfrm>
          <a:prstGeom prst="rect">
            <a:avLst/>
          </a:prstGeom>
          <a:noFill/>
          <a:ln>
            <a:solidFill>
              <a:schemeClr val="accent1"/>
            </a:solidFill>
          </a:ln>
        </p:spPr>
        <p:txBody>
          <a:bodyPr wrap="square" rtlCol="0">
            <a:spAutoFit/>
          </a:bodyPr>
          <a:lstStyle/>
          <a:p>
            <a:endParaRPr lang="hu-HU" sz="4400" b="1" dirty="0">
              <a:solidFill>
                <a:srgbClr val="282BB0"/>
              </a:solidFill>
            </a:endParaRPr>
          </a:p>
          <a:p>
            <a:r>
              <a:rPr lang="hu-HU" sz="4400" b="1" dirty="0" err="1">
                <a:solidFill>
                  <a:srgbClr val="C0080B"/>
                </a:solidFill>
              </a:rPr>
              <a:t>Digitalization</a:t>
            </a:r>
            <a:r>
              <a:rPr lang="hu-HU" sz="4400" b="1" dirty="0">
                <a:solidFill>
                  <a:srgbClr val="C0080B"/>
                </a:solidFill>
              </a:rPr>
              <a:t> and IFRS</a:t>
            </a:r>
          </a:p>
          <a:p>
            <a:endParaRPr lang="hu-HU" sz="4400" b="1" dirty="0">
              <a:solidFill>
                <a:srgbClr val="C0080B"/>
              </a:solidFill>
            </a:endParaRPr>
          </a:p>
        </p:txBody>
      </p:sp>
      <p:pic>
        <p:nvPicPr>
          <p:cNvPr id="4" name="Immagine 3" descr="Immagine che contiene testo, clipart&#10;&#10;Descrizione generata automaticamente">
            <a:extLst>
              <a:ext uri="{FF2B5EF4-FFF2-40B4-BE49-F238E27FC236}">
                <a16:creationId xmlns:a16="http://schemas.microsoft.com/office/drawing/2014/main" id="{326723B4-763F-8C41-B1D3-C2DFA657A327}"/>
              </a:ext>
            </a:extLst>
          </p:cNvPr>
          <p:cNvPicPr>
            <a:picLocks noChangeAspect="1"/>
          </p:cNvPicPr>
          <p:nvPr/>
        </p:nvPicPr>
        <p:blipFill>
          <a:blip r:embed="rId4"/>
          <a:stretch>
            <a:fillRect/>
          </a:stretch>
        </p:blipFill>
        <p:spPr>
          <a:xfrm>
            <a:off x="4403069" y="1115547"/>
            <a:ext cx="4474029" cy="1028473"/>
          </a:xfrm>
          <a:prstGeom prst="rect">
            <a:avLst/>
          </a:prstGeom>
        </p:spPr>
      </p:pic>
    </p:spTree>
    <p:extLst>
      <p:ext uri="{BB962C8B-B14F-4D97-AF65-F5344CB8AC3E}">
        <p14:creationId xmlns:p14="http://schemas.microsoft.com/office/powerpoint/2010/main" val="131685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p:txBody>
          <a:bodyPr>
            <a:normAutofit/>
          </a:bodyPr>
          <a:lstStyle/>
          <a:p>
            <a:pPr algn="l"/>
            <a:r>
              <a:rPr lang="en-US" b="1" dirty="0">
                <a:solidFill>
                  <a:srgbClr val="282BB0"/>
                </a:solidFill>
                <a:latin typeface="+mn-lt"/>
                <a:ea typeface="+mn-ea"/>
                <a:cs typeface="+mn-cs"/>
              </a:rPr>
              <a:t>How BTC Payment Works</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10</a:t>
            </a:fld>
            <a:endParaRPr lang="en-US" dirty="0"/>
          </a:p>
        </p:txBody>
      </p:sp>
      <p:sp>
        <p:nvSpPr>
          <p:cNvPr id="19" name="Rectangle 18">
            <a:extLst>
              <a:ext uri="{FF2B5EF4-FFF2-40B4-BE49-F238E27FC236}">
                <a16:creationId xmlns:a16="http://schemas.microsoft.com/office/drawing/2014/main" id="{7911CDFA-4CD2-4C79-9052-06A173E8065F}"/>
              </a:ext>
            </a:extLst>
          </p:cNvPr>
          <p:cNvSpPr/>
          <p:nvPr/>
        </p:nvSpPr>
        <p:spPr>
          <a:xfrm>
            <a:off x="1527101" y="2364414"/>
            <a:ext cx="2400300" cy="709723"/>
          </a:xfrm>
          <a:prstGeom prst="rect">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Seller</a:t>
            </a:r>
          </a:p>
          <a:p>
            <a:pPr algn="ctr"/>
            <a:r>
              <a:rPr lang="en-US" sz="2400" b="1" dirty="0">
                <a:solidFill>
                  <a:schemeClr val="tx1"/>
                </a:solidFill>
              </a:rPr>
              <a:t>(Delta Ltd.)</a:t>
            </a:r>
          </a:p>
        </p:txBody>
      </p:sp>
      <p:sp>
        <p:nvSpPr>
          <p:cNvPr id="20" name="Rectangle 19">
            <a:extLst>
              <a:ext uri="{FF2B5EF4-FFF2-40B4-BE49-F238E27FC236}">
                <a16:creationId xmlns:a16="http://schemas.microsoft.com/office/drawing/2014/main" id="{BA4F4048-6F3F-450D-9DEE-EF0A494B78DB}"/>
              </a:ext>
            </a:extLst>
          </p:cNvPr>
          <p:cNvSpPr/>
          <p:nvPr/>
        </p:nvSpPr>
        <p:spPr>
          <a:xfrm>
            <a:off x="5184708" y="2364414"/>
            <a:ext cx="2400300" cy="709723"/>
          </a:xfrm>
          <a:prstGeom prst="rect">
            <a:avLst/>
          </a:prstGeom>
          <a:solidFill>
            <a:srgbClr val="E0AA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Buyer</a:t>
            </a:r>
          </a:p>
          <a:p>
            <a:pPr algn="ctr"/>
            <a:r>
              <a:rPr lang="en-US" sz="2400" b="1" dirty="0">
                <a:solidFill>
                  <a:schemeClr val="tx1"/>
                </a:solidFill>
              </a:rPr>
              <a:t>(</a:t>
            </a:r>
            <a:r>
              <a:rPr lang="hu-HU" sz="2400" b="1" dirty="0">
                <a:solidFill>
                  <a:schemeClr val="tx1"/>
                </a:solidFill>
              </a:rPr>
              <a:t>BTC</a:t>
            </a:r>
            <a:r>
              <a:rPr lang="en-US" sz="2400" b="1" dirty="0">
                <a:solidFill>
                  <a:schemeClr val="tx1"/>
                </a:solidFill>
              </a:rPr>
              <a:t> Enterprises)</a:t>
            </a:r>
          </a:p>
        </p:txBody>
      </p:sp>
      <p:cxnSp>
        <p:nvCxnSpPr>
          <p:cNvPr id="9" name="Straight Arrow Connector 8">
            <a:extLst>
              <a:ext uri="{FF2B5EF4-FFF2-40B4-BE49-F238E27FC236}">
                <a16:creationId xmlns:a16="http://schemas.microsoft.com/office/drawing/2014/main" id="{C1878C71-AF13-4CF4-A8C3-1503418D0CF9}"/>
              </a:ext>
            </a:extLst>
          </p:cNvPr>
          <p:cNvCxnSpPr>
            <a:cxnSpLocks/>
            <a:stCxn id="20" idx="1"/>
            <a:endCxn id="19" idx="3"/>
          </p:cNvCxnSpPr>
          <p:nvPr/>
        </p:nvCxnSpPr>
        <p:spPr>
          <a:xfrm flipH="1">
            <a:off x="3927400" y="2719276"/>
            <a:ext cx="12573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12A8AFF-8D18-440B-BE29-7C71B1955075}"/>
              </a:ext>
            </a:extLst>
          </p:cNvPr>
          <p:cNvSpPr/>
          <p:nvPr/>
        </p:nvSpPr>
        <p:spPr>
          <a:xfrm>
            <a:off x="645927" y="3281468"/>
            <a:ext cx="7361731" cy="219297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400" b="1" u="sng" dirty="0">
                <a:solidFill>
                  <a:schemeClr val="tx1"/>
                </a:solidFill>
              </a:rPr>
              <a:t>Step 3</a:t>
            </a:r>
          </a:p>
          <a:p>
            <a:pPr algn="l"/>
            <a:r>
              <a:rPr lang="en-US" sz="2400" dirty="0">
                <a:solidFill>
                  <a:schemeClr val="tx1"/>
                </a:solidFill>
              </a:rPr>
              <a:t>Seller receives the BTC and reconciles the following with the accounting records: </a:t>
            </a:r>
          </a:p>
          <a:p>
            <a:pPr marL="597694" indent="-342900">
              <a:buFont typeface="+mj-lt"/>
              <a:buAutoNum type="arabicPeriod"/>
            </a:pPr>
            <a:r>
              <a:rPr lang="en-US" sz="2400" dirty="0">
                <a:solidFill>
                  <a:schemeClr val="tx1"/>
                </a:solidFill>
              </a:rPr>
              <a:t>Invoice</a:t>
            </a:r>
          </a:p>
          <a:p>
            <a:pPr marL="597694" indent="-342900">
              <a:buFont typeface="+mj-lt"/>
              <a:buAutoNum type="arabicPeriod"/>
            </a:pPr>
            <a:r>
              <a:rPr lang="en-US" sz="2400" dirty="0">
                <a:solidFill>
                  <a:schemeClr val="tx1"/>
                </a:solidFill>
              </a:rPr>
              <a:t>Amount (e.g., 0.2 BTC)</a:t>
            </a:r>
          </a:p>
          <a:p>
            <a:pPr marL="597694" indent="-342900">
              <a:buFont typeface="+mj-lt"/>
              <a:buAutoNum type="arabicPeriod"/>
            </a:pPr>
            <a:r>
              <a:rPr lang="en-US" sz="2400" dirty="0">
                <a:solidFill>
                  <a:schemeClr val="tx1"/>
                </a:solidFill>
              </a:rPr>
              <a:t>The date received.</a:t>
            </a:r>
          </a:p>
        </p:txBody>
      </p:sp>
      <p:pic>
        <p:nvPicPr>
          <p:cNvPr id="11" name="Kép 10">
            <a:extLst>
              <a:ext uri="{FF2B5EF4-FFF2-40B4-BE49-F238E27FC236}">
                <a16:creationId xmlns:a16="http://schemas.microsoft.com/office/drawing/2014/main" id="{1F7FB8A5-89F1-4D32-8881-3D38294CAEE7}"/>
              </a:ext>
            </a:extLst>
          </p:cNvPr>
          <p:cNvPicPr>
            <a:picLocks noChangeAspect="1"/>
          </p:cNvPicPr>
          <p:nvPr/>
        </p:nvPicPr>
        <p:blipFill>
          <a:blip r:embed="rId2"/>
          <a:stretch>
            <a:fillRect/>
          </a:stretch>
        </p:blipFill>
        <p:spPr>
          <a:xfrm>
            <a:off x="6147872" y="6120368"/>
            <a:ext cx="2121592" cy="487722"/>
          </a:xfrm>
          <a:prstGeom prst="rect">
            <a:avLst/>
          </a:prstGeom>
        </p:spPr>
      </p:pic>
    </p:spTree>
    <p:extLst>
      <p:ext uri="{BB962C8B-B14F-4D97-AF65-F5344CB8AC3E}">
        <p14:creationId xmlns:p14="http://schemas.microsoft.com/office/powerpoint/2010/main" val="350184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a:xfrm>
            <a:off x="457200" y="274638"/>
            <a:ext cx="3377953" cy="1143000"/>
          </a:xfrm>
        </p:spPr>
        <p:txBody>
          <a:bodyPr/>
          <a:lstStyle/>
          <a:p>
            <a:pPr algn="l"/>
            <a:r>
              <a:rPr lang="en-US" b="1" dirty="0">
                <a:solidFill>
                  <a:srgbClr val="282BB0"/>
                </a:solidFill>
                <a:latin typeface="+mn-lt"/>
                <a:ea typeface="+mn-ea"/>
                <a:cs typeface="+mn-cs"/>
              </a:rPr>
              <a:t>Definitions</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11</a:t>
            </a:fld>
            <a:endParaRPr lang="en-US" dirty="0"/>
          </a:p>
        </p:txBody>
      </p:sp>
      <p:sp>
        <p:nvSpPr>
          <p:cNvPr id="5" name="Rectangle 4">
            <a:extLst>
              <a:ext uri="{FF2B5EF4-FFF2-40B4-BE49-F238E27FC236}">
                <a16:creationId xmlns:a16="http://schemas.microsoft.com/office/drawing/2014/main" id="{6C076FC0-DD80-4936-A7FD-F9794E4D8DCA}"/>
              </a:ext>
            </a:extLst>
          </p:cNvPr>
          <p:cNvSpPr/>
          <p:nvPr/>
        </p:nvSpPr>
        <p:spPr>
          <a:xfrm>
            <a:off x="736017" y="1562470"/>
            <a:ext cx="7955280" cy="357386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spcBef>
                <a:spcPts val="450"/>
              </a:spcBef>
              <a:buFont typeface="Wingdings" panose="05000000000000000000" pitchFamily="2" charset="2"/>
              <a:buChar char="§"/>
            </a:pPr>
            <a:r>
              <a:rPr lang="en-US" sz="2400" b="1" u="sng" dirty="0">
                <a:solidFill>
                  <a:schemeClr val="tx1"/>
                </a:solidFill>
              </a:rPr>
              <a:t>Public Key</a:t>
            </a:r>
            <a:r>
              <a:rPr lang="en-US" sz="2400" u="sng" dirty="0">
                <a:solidFill>
                  <a:schemeClr val="tx1"/>
                </a:solidFill>
              </a:rPr>
              <a:t>: </a:t>
            </a:r>
            <a:r>
              <a:rPr lang="en-US" sz="2400" dirty="0">
                <a:solidFill>
                  <a:schemeClr val="tx1"/>
                </a:solidFill>
              </a:rPr>
              <a:t>Think of this as the bank account number that companies provide for receiving payments or that individual give to their employers for receiving their salaries. It is not secret. There can be multiple Public Keys associated with a specific Private Key. In fact, you can generate a unique Public Key for every transaction.</a:t>
            </a:r>
            <a:endParaRPr lang="hu-HU" sz="2400" dirty="0">
              <a:solidFill>
                <a:schemeClr val="tx1"/>
              </a:solidFill>
            </a:endParaRPr>
          </a:p>
          <a:p>
            <a:pPr>
              <a:spcBef>
                <a:spcPts val="450"/>
              </a:spcBef>
            </a:pPr>
            <a:endParaRPr lang="en-US" sz="2400" dirty="0">
              <a:solidFill>
                <a:schemeClr val="tx1"/>
              </a:solidFill>
            </a:endParaRPr>
          </a:p>
          <a:p>
            <a:pPr marL="342900" indent="-342900">
              <a:spcBef>
                <a:spcPts val="450"/>
              </a:spcBef>
              <a:buFont typeface="Wingdings" panose="05000000000000000000" pitchFamily="2" charset="2"/>
              <a:buChar char="§"/>
            </a:pPr>
            <a:r>
              <a:rPr lang="en-US" sz="2400" b="1" u="sng" dirty="0">
                <a:solidFill>
                  <a:schemeClr val="tx1"/>
                </a:solidFill>
              </a:rPr>
              <a:t>Private Key:</a:t>
            </a:r>
            <a:r>
              <a:rPr lang="en-US" sz="2400" u="sng" dirty="0">
                <a:solidFill>
                  <a:schemeClr val="tx1"/>
                </a:solidFill>
              </a:rPr>
              <a:t> </a:t>
            </a:r>
            <a:r>
              <a:rPr lang="en-US" sz="2400" dirty="0">
                <a:solidFill>
                  <a:schemeClr val="tx1"/>
                </a:solidFill>
              </a:rPr>
              <a:t>Think of this as a signature or complex Pin Code that authorizes payment from a bank account. Whoever has this key can initiate payments. There is a single Private Key.</a:t>
            </a:r>
          </a:p>
        </p:txBody>
      </p:sp>
      <p:pic>
        <p:nvPicPr>
          <p:cNvPr id="6" name="Kép 5">
            <a:extLst>
              <a:ext uri="{FF2B5EF4-FFF2-40B4-BE49-F238E27FC236}">
                <a16:creationId xmlns:a16="http://schemas.microsoft.com/office/drawing/2014/main" id="{9509E099-1876-4943-926E-A9F46E13456E}"/>
              </a:ext>
            </a:extLst>
          </p:cNvPr>
          <p:cNvPicPr>
            <a:picLocks noChangeAspect="1"/>
          </p:cNvPicPr>
          <p:nvPr/>
        </p:nvPicPr>
        <p:blipFill>
          <a:blip r:embed="rId2"/>
          <a:stretch>
            <a:fillRect/>
          </a:stretch>
        </p:blipFill>
        <p:spPr>
          <a:xfrm>
            <a:off x="6147872" y="6120368"/>
            <a:ext cx="2121592" cy="487722"/>
          </a:xfrm>
          <a:prstGeom prst="rect">
            <a:avLst/>
          </a:prstGeom>
        </p:spPr>
      </p:pic>
    </p:spTree>
    <p:extLst>
      <p:ext uri="{BB962C8B-B14F-4D97-AF65-F5344CB8AC3E}">
        <p14:creationId xmlns:p14="http://schemas.microsoft.com/office/powerpoint/2010/main" val="168497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a:xfrm>
            <a:off x="457200" y="274638"/>
            <a:ext cx="3564384" cy="1143000"/>
          </a:xfrm>
        </p:spPr>
        <p:txBody>
          <a:bodyPr>
            <a:normAutofit/>
          </a:bodyPr>
          <a:lstStyle/>
          <a:p>
            <a:pPr algn="l"/>
            <a:r>
              <a:rPr lang="en-US" b="1" dirty="0">
                <a:solidFill>
                  <a:srgbClr val="282BB0"/>
                </a:solidFill>
                <a:latin typeface="+mn-lt"/>
                <a:ea typeface="+mn-ea"/>
                <a:cs typeface="+mn-cs"/>
              </a:rPr>
              <a:t>Definitions</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12</a:t>
            </a:fld>
            <a:endParaRPr lang="en-US" dirty="0"/>
          </a:p>
        </p:txBody>
      </p:sp>
      <p:sp>
        <p:nvSpPr>
          <p:cNvPr id="5" name="Rectangle 4">
            <a:extLst>
              <a:ext uri="{FF2B5EF4-FFF2-40B4-BE49-F238E27FC236}">
                <a16:creationId xmlns:a16="http://schemas.microsoft.com/office/drawing/2014/main" id="{6C076FC0-DD80-4936-A7FD-F9794E4D8DCA}"/>
              </a:ext>
            </a:extLst>
          </p:cNvPr>
          <p:cNvSpPr/>
          <p:nvPr/>
        </p:nvSpPr>
        <p:spPr>
          <a:xfrm>
            <a:off x="736017" y="1784412"/>
            <a:ext cx="7955280" cy="361825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spcBef>
                <a:spcPts val="450"/>
              </a:spcBef>
              <a:buFont typeface="Wingdings" panose="05000000000000000000" pitchFamily="2" charset="2"/>
              <a:buChar char="§"/>
            </a:pPr>
            <a:r>
              <a:rPr lang="en-US" sz="2400" b="1" u="sng" dirty="0">
                <a:solidFill>
                  <a:schemeClr val="tx1"/>
                </a:solidFill>
              </a:rPr>
              <a:t>Wallet</a:t>
            </a:r>
            <a:r>
              <a:rPr lang="en-US" sz="2400" dirty="0">
                <a:solidFill>
                  <a:schemeClr val="tx1"/>
                </a:solidFill>
              </a:rPr>
              <a:t>: The Bitcoin wallet is the proof that the owner has BTC. It provides the following functions:</a:t>
            </a:r>
            <a:endParaRPr lang="hu-HU" sz="2400" dirty="0">
              <a:solidFill>
                <a:schemeClr val="tx1"/>
              </a:solidFill>
            </a:endParaRPr>
          </a:p>
          <a:p>
            <a:pPr marL="342900" indent="-342900">
              <a:spcBef>
                <a:spcPts val="450"/>
              </a:spcBef>
              <a:buFont typeface="Wingdings" panose="05000000000000000000" pitchFamily="2" charset="2"/>
              <a:buChar char="§"/>
            </a:pPr>
            <a:endParaRPr lang="en-US" sz="2400" dirty="0">
              <a:solidFill>
                <a:schemeClr val="tx1"/>
              </a:solidFill>
            </a:endParaRPr>
          </a:p>
          <a:p>
            <a:pPr marL="728663" lvl="1" indent="-385763">
              <a:spcBef>
                <a:spcPts val="450"/>
              </a:spcBef>
              <a:buFont typeface="+mj-lt"/>
              <a:buAutoNum type="arabicPeriod"/>
            </a:pPr>
            <a:r>
              <a:rPr lang="en-US" sz="2400" dirty="0">
                <a:solidFill>
                  <a:schemeClr val="tx1"/>
                </a:solidFill>
              </a:rPr>
              <a:t>generate and store a user’s public and private keys</a:t>
            </a:r>
          </a:p>
          <a:p>
            <a:pPr marL="728663" lvl="1" indent="-385763">
              <a:spcBef>
                <a:spcPts val="450"/>
              </a:spcBef>
              <a:buFont typeface="+mj-lt"/>
              <a:buAutoNum type="arabicPeriod"/>
            </a:pPr>
            <a:r>
              <a:rPr lang="en-US" sz="2400" dirty="0">
                <a:solidFill>
                  <a:schemeClr val="tx1"/>
                </a:solidFill>
              </a:rPr>
              <a:t>makes it possible to easily send and receive BTC</a:t>
            </a:r>
          </a:p>
          <a:p>
            <a:pPr marL="728663" lvl="1" indent="-385763">
              <a:spcBef>
                <a:spcPts val="450"/>
              </a:spcBef>
              <a:buFont typeface="+mj-lt"/>
              <a:buAutoNum type="arabicPeriod"/>
            </a:pPr>
            <a:r>
              <a:rPr lang="en-US" sz="2400" dirty="0">
                <a:solidFill>
                  <a:schemeClr val="tx1"/>
                </a:solidFill>
              </a:rPr>
              <a:t>provides a record of a users transaction history</a:t>
            </a:r>
          </a:p>
          <a:p>
            <a:pPr marL="728663" lvl="1" indent="-385763">
              <a:spcBef>
                <a:spcPts val="450"/>
              </a:spcBef>
              <a:buFont typeface="+mj-lt"/>
              <a:buAutoNum type="arabicPeriod"/>
            </a:pPr>
            <a:r>
              <a:rPr lang="en-US" sz="2400" dirty="0">
                <a:solidFill>
                  <a:schemeClr val="tx1"/>
                </a:solidFill>
              </a:rPr>
              <a:t>shows the balance of BTC available. </a:t>
            </a:r>
          </a:p>
        </p:txBody>
      </p:sp>
      <p:pic>
        <p:nvPicPr>
          <p:cNvPr id="6" name="Kép 5">
            <a:extLst>
              <a:ext uri="{FF2B5EF4-FFF2-40B4-BE49-F238E27FC236}">
                <a16:creationId xmlns:a16="http://schemas.microsoft.com/office/drawing/2014/main" id="{8C6E2B59-FF94-4E9A-8559-0AE08437C178}"/>
              </a:ext>
            </a:extLst>
          </p:cNvPr>
          <p:cNvPicPr>
            <a:picLocks noChangeAspect="1"/>
          </p:cNvPicPr>
          <p:nvPr/>
        </p:nvPicPr>
        <p:blipFill>
          <a:blip r:embed="rId2"/>
          <a:stretch>
            <a:fillRect/>
          </a:stretch>
        </p:blipFill>
        <p:spPr>
          <a:xfrm>
            <a:off x="6263282" y="6057735"/>
            <a:ext cx="2121592" cy="487722"/>
          </a:xfrm>
          <a:prstGeom prst="rect">
            <a:avLst/>
          </a:prstGeom>
        </p:spPr>
      </p:pic>
    </p:spTree>
    <p:extLst>
      <p:ext uri="{BB962C8B-B14F-4D97-AF65-F5344CB8AC3E}">
        <p14:creationId xmlns:p14="http://schemas.microsoft.com/office/powerpoint/2010/main" val="217935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 clipart&#10;&#10;Descrizione generata automaticamente">
            <a:extLst>
              <a:ext uri="{FF2B5EF4-FFF2-40B4-BE49-F238E27FC236}">
                <a16:creationId xmlns:a16="http://schemas.microsoft.com/office/drawing/2014/main" id="{D26D4C33-8476-2E47-8661-CF5A07A51588}"/>
              </a:ext>
            </a:extLst>
          </p:cNvPr>
          <p:cNvPicPr>
            <a:picLocks noChangeAspect="1"/>
          </p:cNvPicPr>
          <p:nvPr/>
        </p:nvPicPr>
        <p:blipFill>
          <a:blip r:embed="rId2"/>
          <a:stretch>
            <a:fillRect/>
          </a:stretch>
        </p:blipFill>
        <p:spPr>
          <a:xfrm>
            <a:off x="6798833" y="190387"/>
            <a:ext cx="2121297" cy="487636"/>
          </a:xfrm>
          <a:prstGeom prst="rect">
            <a:avLst/>
          </a:prstGeom>
        </p:spPr>
      </p:pic>
      <p:graphicFrame>
        <p:nvGraphicFramePr>
          <p:cNvPr id="5" name="Tabella 5">
            <a:extLst>
              <a:ext uri="{FF2B5EF4-FFF2-40B4-BE49-F238E27FC236}">
                <a16:creationId xmlns:a16="http://schemas.microsoft.com/office/drawing/2014/main" id="{DDD265AB-C36F-F74F-B241-EDF82B9631BA}"/>
              </a:ext>
            </a:extLst>
          </p:cNvPr>
          <p:cNvGraphicFramePr>
            <a:graphicFrameLocks noGrp="1"/>
          </p:cNvGraphicFramePr>
          <p:nvPr>
            <p:extLst>
              <p:ext uri="{D42A27DB-BD31-4B8C-83A1-F6EECF244321}">
                <p14:modId xmlns:p14="http://schemas.microsoft.com/office/powerpoint/2010/main" val="3327144891"/>
              </p:ext>
            </p:extLst>
          </p:nvPr>
        </p:nvGraphicFramePr>
        <p:xfrm>
          <a:off x="328474" y="762001"/>
          <a:ext cx="8591656" cy="5364480"/>
        </p:xfrm>
        <a:graphic>
          <a:graphicData uri="http://schemas.openxmlformats.org/drawingml/2006/table">
            <a:tbl>
              <a:tblPr firstRow="1" bandRow="1">
                <a:tableStyleId>{72833802-FEF1-4C79-8D5D-14CF1EAF98D9}</a:tableStyleId>
              </a:tblPr>
              <a:tblGrid>
                <a:gridCol w="1877575">
                  <a:extLst>
                    <a:ext uri="{9D8B030D-6E8A-4147-A177-3AD203B41FA5}">
                      <a16:colId xmlns:a16="http://schemas.microsoft.com/office/drawing/2014/main" val="3915938227"/>
                    </a:ext>
                  </a:extLst>
                </a:gridCol>
                <a:gridCol w="6714081">
                  <a:extLst>
                    <a:ext uri="{9D8B030D-6E8A-4147-A177-3AD203B41FA5}">
                      <a16:colId xmlns:a16="http://schemas.microsoft.com/office/drawing/2014/main" val="2910620007"/>
                    </a:ext>
                  </a:extLst>
                </a:gridCol>
              </a:tblGrid>
              <a:tr h="370840">
                <a:tc>
                  <a:txBody>
                    <a:bodyPr/>
                    <a:lstStyle/>
                    <a:p>
                      <a:r>
                        <a:rPr lang="en-GB" sz="1600" noProof="0"/>
                        <a:t>WORK PLAN</a:t>
                      </a:r>
                    </a:p>
                  </a:txBody>
                  <a:tcPr>
                    <a:lnR w="12700" cap="flat" cmpd="sng" algn="ctr">
                      <a:solidFill>
                        <a:schemeClr val="tx1"/>
                      </a:solidFill>
                      <a:prstDash val="solid"/>
                      <a:round/>
                      <a:headEnd type="none" w="med" len="med"/>
                      <a:tailEnd type="none" w="med" len="med"/>
                    </a:lnR>
                    <a:solidFill>
                      <a:srgbClr val="E00000"/>
                    </a:solidFill>
                  </a:tcPr>
                </a:tc>
                <a:tc>
                  <a:txBody>
                    <a:bodyPr/>
                    <a:lstStyle/>
                    <a:p>
                      <a:r>
                        <a:rPr lang="en-GB" sz="1600" noProof="0"/>
                        <a:t>STUDENTS’ TASKS</a:t>
                      </a:r>
                    </a:p>
                  </a:txBody>
                  <a:tcPr>
                    <a:lnL w="12700" cap="flat" cmpd="sng" algn="ctr">
                      <a:solidFill>
                        <a:schemeClr val="tx1"/>
                      </a:solidFill>
                      <a:prstDash val="solid"/>
                      <a:round/>
                      <a:headEnd type="none" w="med" len="med"/>
                      <a:tailEnd type="none" w="med" len="med"/>
                    </a:lnL>
                    <a:solidFill>
                      <a:srgbClr val="E00000"/>
                    </a:solidFill>
                  </a:tcPr>
                </a:tc>
                <a:extLst>
                  <a:ext uri="{0D108BD9-81ED-4DB2-BD59-A6C34878D82A}">
                    <a16:rowId xmlns:a16="http://schemas.microsoft.com/office/drawing/2014/main" val="2552643486"/>
                  </a:ext>
                </a:extLst>
              </a:tr>
              <a:tr h="370840">
                <a:tc>
                  <a:txBody>
                    <a:bodyPr/>
                    <a:lstStyle/>
                    <a:p>
                      <a:r>
                        <a:rPr lang="hu-HU" sz="1600" b="1" noProof="0" dirty="0"/>
                        <a:t>TUESDAY</a:t>
                      </a:r>
                      <a:endParaRPr lang="en-GB" sz="1600" b="1" noProof="0" dirty="0"/>
                    </a:p>
                  </a:txBody>
                  <a:tcPr>
                    <a:lnR w="12700" cap="flat" cmpd="sng" algn="ctr">
                      <a:solidFill>
                        <a:schemeClr val="tx1"/>
                      </a:solidFill>
                      <a:prstDash val="solid"/>
                      <a:round/>
                      <a:headEnd type="none" w="med" len="med"/>
                      <a:tailEnd type="none" w="med" len="med"/>
                    </a:lnR>
                  </a:tcPr>
                </a:tc>
                <a:tc>
                  <a:txBody>
                    <a:bodyPr/>
                    <a:lstStyle/>
                    <a:p>
                      <a:endParaRPr lang="en-GB" sz="1600" noProof="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51017190"/>
                  </a:ext>
                </a:extLst>
              </a:tr>
              <a:tr h="370840">
                <a:tc>
                  <a:txBody>
                    <a:bodyPr/>
                    <a:lstStyle/>
                    <a:p>
                      <a:r>
                        <a:rPr lang="en-GB" sz="1600" noProof="0" dirty="0"/>
                        <a:t>1</a:t>
                      </a:r>
                      <a:r>
                        <a:rPr lang="hu-HU" sz="1600" noProof="0" dirty="0"/>
                        <a:t>3</a:t>
                      </a:r>
                      <a:r>
                        <a:rPr lang="en-GB" sz="1600" noProof="0" dirty="0"/>
                        <a:t>.</a:t>
                      </a:r>
                      <a:r>
                        <a:rPr lang="hu-HU" sz="1600" noProof="0" dirty="0"/>
                        <a:t>45</a:t>
                      </a:r>
                      <a:r>
                        <a:rPr lang="en-GB" sz="1600" noProof="0" dirty="0"/>
                        <a:t> – 14.</a:t>
                      </a:r>
                      <a:r>
                        <a:rPr lang="hu-HU" sz="1600" noProof="0" dirty="0"/>
                        <a:t>15</a:t>
                      </a:r>
                      <a:endParaRPr lang="en-GB" sz="1600" noProof="0" dirty="0"/>
                    </a:p>
                  </a:txBody>
                  <a:tcPr>
                    <a:lnR w="12700" cap="flat" cmpd="sng" algn="ctr">
                      <a:solidFill>
                        <a:schemeClr val="tx1"/>
                      </a:solidFill>
                      <a:prstDash val="solid"/>
                      <a:round/>
                      <a:headEnd type="none" w="med" len="med"/>
                      <a:tailEnd type="none" w="med" len="med"/>
                    </a:lnR>
                  </a:tcPr>
                </a:tc>
                <a:tc>
                  <a:txBody>
                    <a:bodyPr/>
                    <a:lstStyle/>
                    <a:p>
                      <a:r>
                        <a:rPr lang="en-US" sz="1600" b="1" noProof="0"/>
                        <a:t>Introduction to Delta Case and briefing on how to manage cryptocurrencies in the IFRS  </a:t>
                      </a:r>
                      <a:r>
                        <a:rPr lang="en-US" sz="1600" noProof="0"/>
                        <a:t>- </a:t>
                      </a:r>
                      <a:r>
                        <a:rPr lang="en-US" sz="1600" i="1" noProof="0"/>
                        <a:t>Plenary session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0554432"/>
                  </a:ext>
                </a:extLst>
              </a:tr>
              <a:tr h="370840">
                <a:tc>
                  <a:txBody>
                    <a:bodyPr/>
                    <a:lstStyle/>
                    <a:p>
                      <a:r>
                        <a:rPr lang="hu-HU" sz="1600" noProof="0" dirty="0"/>
                        <a:t>14.15 – 15.30</a:t>
                      </a:r>
                      <a:endParaRPr lang="en-GB" sz="1600" noProof="0" dirty="0"/>
                    </a:p>
                  </a:txBody>
                  <a:tcPr>
                    <a:lnR w="12700" cap="flat" cmpd="sng" algn="ctr">
                      <a:solidFill>
                        <a:schemeClr val="tx1"/>
                      </a:solidFill>
                      <a:prstDash val="solid"/>
                      <a:round/>
                      <a:headEnd type="none" w="med" len="med"/>
                      <a:tailEnd type="none" w="med" len="med"/>
                    </a:lnR>
                  </a:tcPr>
                </a:tc>
                <a:tc>
                  <a:txBody>
                    <a:bodyPr/>
                    <a:lstStyle/>
                    <a:p>
                      <a:r>
                        <a:rPr lang="hu-HU" sz="1600" b="0" i="0" noProof="0" dirty="0" err="1">
                          <a:solidFill>
                            <a:schemeClr val="tx1"/>
                          </a:solidFill>
                        </a:rPr>
                        <a:t>Working</a:t>
                      </a:r>
                      <a:r>
                        <a:rPr lang="hu-HU" sz="1600" b="0" i="0" noProof="0" dirty="0">
                          <a:solidFill>
                            <a:schemeClr val="tx1"/>
                          </a:solidFill>
                        </a:rPr>
                        <a:t> </a:t>
                      </a:r>
                      <a:r>
                        <a:rPr lang="hu-HU" sz="1600" b="0" i="0" noProof="0" dirty="0" err="1">
                          <a:solidFill>
                            <a:schemeClr val="tx1"/>
                          </a:solidFill>
                        </a:rPr>
                        <a:t>on</a:t>
                      </a:r>
                      <a:r>
                        <a:rPr lang="hu-HU" sz="1600" b="0" i="0" noProof="0" dirty="0">
                          <a:solidFill>
                            <a:schemeClr val="tx1"/>
                          </a:solidFill>
                        </a:rPr>
                        <a:t> </a:t>
                      </a:r>
                      <a:r>
                        <a:rPr lang="hu-HU" sz="1600" b="0" i="0" noProof="0" dirty="0" err="1">
                          <a:solidFill>
                            <a:schemeClr val="tx1"/>
                          </a:solidFill>
                        </a:rPr>
                        <a:t>Task</a:t>
                      </a:r>
                      <a:r>
                        <a:rPr lang="hu-HU" sz="1600" b="0" i="0" noProof="0" dirty="0">
                          <a:solidFill>
                            <a:schemeClr val="tx1"/>
                          </a:solidFill>
                        </a:rPr>
                        <a:t> 1 – </a:t>
                      </a:r>
                      <a:r>
                        <a:rPr lang="hu-HU" sz="1600" b="0" i="0" noProof="0" dirty="0" err="1">
                          <a:solidFill>
                            <a:schemeClr val="tx1"/>
                          </a:solidFill>
                        </a:rPr>
                        <a:t>Understanding</a:t>
                      </a:r>
                      <a:r>
                        <a:rPr lang="hu-HU" sz="1600" b="0" i="0" noProof="0" dirty="0">
                          <a:solidFill>
                            <a:schemeClr val="tx1"/>
                          </a:solidFill>
                        </a:rPr>
                        <a:t> </a:t>
                      </a:r>
                      <a:r>
                        <a:rPr lang="hu-HU" sz="1600" b="0" i="0" noProof="0" dirty="0" err="1">
                          <a:solidFill>
                            <a:schemeClr val="tx1"/>
                          </a:solidFill>
                        </a:rPr>
                        <a:t>the</a:t>
                      </a:r>
                      <a:r>
                        <a:rPr lang="hu-HU" sz="1600" b="0" i="0" noProof="0" dirty="0">
                          <a:solidFill>
                            <a:schemeClr val="tx1"/>
                          </a:solidFill>
                        </a:rPr>
                        <a:t> </a:t>
                      </a:r>
                      <a:r>
                        <a:rPr lang="hu-HU" sz="1600" b="0" i="0" noProof="0" dirty="0" err="1">
                          <a:solidFill>
                            <a:schemeClr val="tx1"/>
                          </a:solidFill>
                        </a:rPr>
                        <a:t>documents</a:t>
                      </a:r>
                      <a:r>
                        <a:rPr lang="hu-HU" sz="1600" b="0" i="0" noProof="0" dirty="0">
                          <a:solidFill>
                            <a:schemeClr val="tx1"/>
                          </a:solidFill>
                        </a:rPr>
                        <a:t> and p</a:t>
                      </a:r>
                      <a:r>
                        <a:rPr lang="en-US" sz="1600" b="0" i="0" kern="1200" dirty="0" err="1">
                          <a:solidFill>
                            <a:schemeClr val="tx1"/>
                          </a:solidFill>
                          <a:effectLst/>
                          <a:latin typeface="+mn-lt"/>
                          <a:ea typeface="+mn-ea"/>
                          <a:cs typeface="+mn-cs"/>
                        </a:rPr>
                        <a:t>reparing</a:t>
                      </a:r>
                      <a:r>
                        <a:rPr lang="en-US" sz="1600" b="0" i="0" kern="1200" dirty="0">
                          <a:solidFill>
                            <a:schemeClr val="tx1"/>
                          </a:solidFill>
                          <a:effectLst/>
                          <a:latin typeface="+mn-lt"/>
                          <a:ea typeface="+mn-ea"/>
                          <a:cs typeface="+mn-cs"/>
                        </a:rPr>
                        <a:t> the accounting entries for the case</a:t>
                      </a:r>
                      <a:r>
                        <a:rPr lang="hu-HU" sz="1600" b="0" i="0" kern="1200" dirty="0">
                          <a:solidFill>
                            <a:schemeClr val="tx1"/>
                          </a:solidFill>
                          <a:effectLst/>
                          <a:latin typeface="+mn-lt"/>
                          <a:ea typeface="+mn-ea"/>
                          <a:cs typeface="+mn-cs"/>
                        </a:rPr>
                        <a:t> – </a:t>
                      </a:r>
                      <a:r>
                        <a:rPr lang="hu-HU" sz="1600" b="0" i="1" kern="1200" dirty="0" err="1">
                          <a:solidFill>
                            <a:schemeClr val="tx1"/>
                          </a:solidFill>
                          <a:effectLst/>
                          <a:latin typeface="+mn-lt"/>
                          <a:ea typeface="+mn-ea"/>
                          <a:cs typeface="+mn-cs"/>
                        </a:rPr>
                        <a:t>Seminar</a:t>
                      </a:r>
                      <a:r>
                        <a:rPr lang="hu-HU" sz="1600" b="0" i="1" kern="1200" dirty="0">
                          <a:solidFill>
                            <a:schemeClr val="tx1"/>
                          </a:solidFill>
                          <a:effectLst/>
                          <a:latin typeface="+mn-lt"/>
                          <a:ea typeface="+mn-ea"/>
                          <a:cs typeface="+mn-cs"/>
                        </a:rPr>
                        <a:t> </a:t>
                      </a:r>
                      <a:r>
                        <a:rPr lang="hu-HU" sz="1600" b="0" i="1" kern="1200" dirty="0" err="1">
                          <a:solidFill>
                            <a:schemeClr val="tx1"/>
                          </a:solidFill>
                          <a:effectLst/>
                          <a:latin typeface="+mn-lt"/>
                          <a:ea typeface="+mn-ea"/>
                          <a:cs typeface="+mn-cs"/>
                        </a:rPr>
                        <a:t>rooms</a:t>
                      </a:r>
                      <a:endParaRPr lang="en-US" sz="1600" b="0" i="1" noProof="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84072732"/>
                  </a:ext>
                </a:extLst>
              </a:tr>
              <a:tr h="370840">
                <a:tc>
                  <a:txBody>
                    <a:bodyPr/>
                    <a:lstStyle/>
                    <a:p>
                      <a:r>
                        <a:rPr lang="en-GB" sz="1600" noProof="0" dirty="0"/>
                        <a:t>1</a:t>
                      </a:r>
                      <a:r>
                        <a:rPr lang="hu-HU" sz="1600" noProof="0" dirty="0"/>
                        <a:t>5</a:t>
                      </a:r>
                      <a:r>
                        <a:rPr lang="en-GB" sz="1600" noProof="0" dirty="0"/>
                        <a:t>.30 – </a:t>
                      </a:r>
                      <a:r>
                        <a:rPr lang="hu-HU" sz="1600" noProof="0" dirty="0"/>
                        <a:t>15.45</a:t>
                      </a:r>
                      <a:endParaRPr lang="en-GB" sz="1600" noProof="0" dirty="0"/>
                    </a:p>
                  </a:txBody>
                  <a:tcPr>
                    <a:lnR w="12700" cap="flat" cmpd="sng" algn="ctr">
                      <a:solidFill>
                        <a:schemeClr val="tx1"/>
                      </a:solidFill>
                      <a:prstDash val="solid"/>
                      <a:round/>
                      <a:headEnd type="none" w="med" len="med"/>
                      <a:tailEnd type="none" w="med" len="med"/>
                    </a:lnR>
                  </a:tcPr>
                </a:tc>
                <a:tc>
                  <a:txBody>
                    <a:bodyPr/>
                    <a:lstStyle/>
                    <a:p>
                      <a:r>
                        <a:rPr lang="en-US" sz="1600" b="0" i="0" noProof="0" dirty="0">
                          <a:solidFill>
                            <a:schemeClr val="tx1"/>
                          </a:solidFill>
                        </a:rPr>
                        <a:t>Coffee break</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92434024"/>
                  </a:ext>
                </a:extLst>
              </a:tr>
              <a:tr h="370840">
                <a:tc>
                  <a:txBody>
                    <a:bodyPr/>
                    <a:lstStyle/>
                    <a:p>
                      <a:r>
                        <a:rPr lang="en-GB" sz="1600" b="0" noProof="0" dirty="0"/>
                        <a:t>1</a:t>
                      </a:r>
                      <a:r>
                        <a:rPr lang="hu-HU" sz="1600" b="0" noProof="0" dirty="0"/>
                        <a:t>5.45</a:t>
                      </a:r>
                      <a:r>
                        <a:rPr lang="en-GB" sz="1600" b="0" noProof="0" dirty="0"/>
                        <a:t> – 17.</a:t>
                      </a:r>
                      <a:r>
                        <a:rPr lang="hu-HU" sz="1600" b="0" noProof="0" dirty="0"/>
                        <a:t>00</a:t>
                      </a:r>
                      <a:endParaRPr lang="en-GB" sz="1600" b="0" noProof="0" dirty="0"/>
                    </a:p>
                  </a:txBody>
                  <a:tcPr>
                    <a:lnR w="12700" cap="flat" cmpd="sng" algn="ctr">
                      <a:solidFill>
                        <a:schemeClr val="tx1"/>
                      </a:solidFill>
                      <a:prstDash val="solid"/>
                      <a:round/>
                      <a:headEnd type="none" w="med" len="med"/>
                      <a:tailEnd type="none" w="med" len="med"/>
                    </a:lnR>
                  </a:tcPr>
                </a:tc>
                <a:tc>
                  <a:txBody>
                    <a:bodyPr/>
                    <a:lstStyle/>
                    <a:p>
                      <a:r>
                        <a:rPr lang="en-US" sz="1600" b="1" i="0" noProof="0" dirty="0">
                          <a:solidFill>
                            <a:schemeClr val="tx1"/>
                          </a:solidFill>
                        </a:rPr>
                        <a:t>Working on </a:t>
                      </a:r>
                      <a:r>
                        <a:rPr lang="hu-HU" sz="1600" b="1" i="0" noProof="0" dirty="0" err="1">
                          <a:solidFill>
                            <a:schemeClr val="tx1"/>
                          </a:solidFill>
                        </a:rPr>
                        <a:t>Task</a:t>
                      </a:r>
                      <a:r>
                        <a:rPr lang="en-US" sz="1600" b="1" i="0" noProof="0" dirty="0">
                          <a:solidFill>
                            <a:schemeClr val="tx1"/>
                          </a:solidFill>
                        </a:rPr>
                        <a:t> 1 – </a:t>
                      </a:r>
                      <a:r>
                        <a:rPr lang="en-US" sz="1600" b="0" i="0" kern="1200" dirty="0">
                          <a:solidFill>
                            <a:schemeClr val="tx1"/>
                          </a:solidFill>
                          <a:effectLst/>
                          <a:latin typeface="+mn-lt"/>
                          <a:ea typeface="+mn-ea"/>
                          <a:cs typeface="+mn-cs"/>
                        </a:rPr>
                        <a:t>Preparing the accounting entries for the case (continuation)</a:t>
                      </a:r>
                      <a:r>
                        <a:rPr lang="hu-HU" sz="1600" b="0" i="0" kern="1200" dirty="0">
                          <a:solidFill>
                            <a:schemeClr val="tx1"/>
                          </a:solidFill>
                          <a:effectLst/>
                          <a:latin typeface="+mn-lt"/>
                          <a:ea typeface="+mn-ea"/>
                          <a:cs typeface="+mn-cs"/>
                        </a:rPr>
                        <a:t> and </a:t>
                      </a:r>
                      <a:r>
                        <a:rPr lang="en-US" sz="1600" b="0" i="0" kern="1200" dirty="0">
                          <a:solidFill>
                            <a:schemeClr val="tx1"/>
                          </a:solidFill>
                          <a:effectLst/>
                          <a:latin typeface="+mn-lt"/>
                          <a:ea typeface="+mn-ea"/>
                          <a:cs typeface="+mn-cs"/>
                        </a:rPr>
                        <a:t>Preparing the financial statement extracts</a:t>
                      </a:r>
                      <a:r>
                        <a:rPr lang="en-US" sz="1600" b="1" i="0" noProof="0" dirty="0">
                          <a:solidFill>
                            <a:schemeClr val="tx1"/>
                          </a:solidFill>
                        </a:rPr>
                        <a:t> – </a:t>
                      </a:r>
                      <a:r>
                        <a:rPr lang="hu-HU" sz="1600" i="1" kern="1200" noProof="0" dirty="0" err="1">
                          <a:solidFill>
                            <a:schemeClr val="tx1"/>
                          </a:solidFill>
                          <a:latin typeface="+mn-lt"/>
                          <a:ea typeface="+mn-ea"/>
                          <a:cs typeface="+mn-cs"/>
                        </a:rPr>
                        <a:t>Seminar</a:t>
                      </a:r>
                      <a:r>
                        <a:rPr lang="en-US" sz="1600" i="1" kern="1200" noProof="0" dirty="0">
                          <a:solidFill>
                            <a:schemeClr val="tx1"/>
                          </a:solidFill>
                          <a:latin typeface="+mn-lt"/>
                          <a:ea typeface="+mn-ea"/>
                          <a:cs typeface="+mn-cs"/>
                        </a:rPr>
                        <a:t> rooms</a:t>
                      </a:r>
                      <a:r>
                        <a:rPr lang="en-US" sz="1600" b="1" i="0" noProof="0" dirty="0">
                          <a:solidFill>
                            <a:schemeClr val="tx1"/>
                          </a:solidFill>
                        </a:rPr>
                        <a:t> </a:t>
                      </a:r>
                      <a:endParaRPr lang="en-US" sz="1600" b="0" i="1" noProof="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93680151"/>
                  </a:ext>
                </a:extLst>
              </a:tr>
              <a:tr h="370840">
                <a:tc>
                  <a:txBody>
                    <a:bodyPr/>
                    <a:lstStyle/>
                    <a:p>
                      <a:r>
                        <a:rPr lang="hu-HU" sz="1600" b="1" noProof="0" dirty="0"/>
                        <a:t>WEDNE</a:t>
                      </a:r>
                      <a:r>
                        <a:rPr lang="en-GB" sz="1600" b="1" noProof="0" dirty="0"/>
                        <a:t>SDAY</a:t>
                      </a:r>
                    </a:p>
                  </a:txBody>
                  <a:tcPr>
                    <a:lnR w="12700" cap="flat" cmpd="sng" algn="ctr">
                      <a:solidFill>
                        <a:schemeClr val="tx1"/>
                      </a:solidFill>
                      <a:prstDash val="solid"/>
                      <a:round/>
                      <a:headEnd type="none" w="med" len="med"/>
                      <a:tailEnd type="none" w="med" len="med"/>
                    </a:lnR>
                  </a:tcPr>
                </a:tc>
                <a:tc>
                  <a:txBody>
                    <a:bodyPr/>
                    <a:lstStyle/>
                    <a:p>
                      <a:endParaRPr lang="en-US" sz="1600" noProof="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43010363"/>
                  </a:ext>
                </a:extLst>
              </a:tr>
              <a:tr h="370840">
                <a:tc>
                  <a:txBody>
                    <a:bodyPr/>
                    <a:lstStyle/>
                    <a:p>
                      <a:r>
                        <a:rPr lang="en-GB" sz="1600" noProof="0" dirty="0"/>
                        <a:t>9.</a:t>
                      </a:r>
                      <a:r>
                        <a:rPr lang="hu-HU" sz="1600" noProof="0" dirty="0"/>
                        <a:t>0</a:t>
                      </a:r>
                      <a:r>
                        <a:rPr lang="en-GB" sz="1600" noProof="0" dirty="0"/>
                        <a:t>0 – </a:t>
                      </a:r>
                      <a:r>
                        <a:rPr lang="hu-HU" sz="1600" noProof="0" dirty="0"/>
                        <a:t>11.00</a:t>
                      </a:r>
                      <a:endParaRPr lang="en-GB" sz="1600" noProof="0" dirty="0"/>
                    </a:p>
                  </a:txBody>
                  <a:tcPr>
                    <a:lnR w="12700" cap="flat" cmpd="sng" algn="ctr">
                      <a:solidFill>
                        <a:schemeClr val="tx1"/>
                      </a:solidFill>
                      <a:prstDash val="solid"/>
                      <a:round/>
                      <a:headEnd type="none" w="med" len="med"/>
                      <a:tailEnd type="none" w="med" len="med"/>
                    </a:lnR>
                  </a:tcPr>
                </a:tc>
                <a:tc>
                  <a:txBody>
                    <a:bodyPr/>
                    <a:lstStyle/>
                    <a:p>
                      <a:r>
                        <a:rPr lang="en-US" sz="1600" b="1" i="0" noProof="0" dirty="0">
                          <a:solidFill>
                            <a:schemeClr val="tx1"/>
                          </a:solidFill>
                        </a:rPr>
                        <a:t>Working on Task </a:t>
                      </a:r>
                      <a:r>
                        <a:rPr lang="hu-HU" sz="1600" b="1" i="0" noProof="0" dirty="0">
                          <a:solidFill>
                            <a:schemeClr val="tx1"/>
                          </a:solidFill>
                        </a:rPr>
                        <a:t>1&amp;2 - </a:t>
                      </a:r>
                      <a:r>
                        <a:rPr lang="en-US" sz="1600" b="0" i="0" kern="1200" dirty="0">
                          <a:solidFill>
                            <a:schemeClr val="tx1"/>
                          </a:solidFill>
                          <a:effectLst/>
                          <a:latin typeface="+mn-lt"/>
                          <a:ea typeface="+mn-ea"/>
                          <a:cs typeface="+mn-cs"/>
                        </a:rPr>
                        <a:t>Explore the processes and give recommendations</a:t>
                      </a:r>
                      <a:r>
                        <a:rPr lang="hu-HU" sz="1600" b="0" i="0" kern="1200" dirty="0">
                          <a:solidFill>
                            <a:schemeClr val="tx1"/>
                          </a:solidFill>
                          <a:effectLst/>
                          <a:latin typeface="+mn-lt"/>
                          <a:ea typeface="+mn-ea"/>
                          <a:cs typeface="+mn-cs"/>
                        </a:rPr>
                        <a:t> </a:t>
                      </a:r>
                      <a:r>
                        <a:rPr lang="en-US" sz="1600" b="1" i="0" noProof="0" dirty="0">
                          <a:solidFill>
                            <a:schemeClr val="tx1"/>
                          </a:solidFill>
                        </a:rPr>
                        <a:t> – </a:t>
                      </a:r>
                      <a:r>
                        <a:rPr lang="hu-HU" sz="1600" i="1" kern="1200" noProof="0" dirty="0" err="1">
                          <a:solidFill>
                            <a:schemeClr val="tx1"/>
                          </a:solidFill>
                          <a:latin typeface="+mn-lt"/>
                          <a:ea typeface="+mn-ea"/>
                          <a:cs typeface="+mn-cs"/>
                        </a:rPr>
                        <a:t>Seminar</a:t>
                      </a:r>
                      <a:r>
                        <a:rPr lang="en-US" sz="1600" i="1" kern="1200" noProof="0" dirty="0">
                          <a:solidFill>
                            <a:schemeClr val="tx1"/>
                          </a:solidFill>
                          <a:latin typeface="+mn-lt"/>
                          <a:ea typeface="+mn-ea"/>
                          <a:cs typeface="+mn-cs"/>
                        </a:rPr>
                        <a:t> rooms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439985"/>
                  </a:ext>
                </a:extLst>
              </a:tr>
              <a:tr h="370840">
                <a:tc>
                  <a:txBody>
                    <a:bodyPr/>
                    <a:lstStyle/>
                    <a:p>
                      <a:r>
                        <a:rPr lang="en-GB" sz="1600" noProof="0" dirty="0"/>
                        <a:t>11.00 – 11.</a:t>
                      </a:r>
                      <a:r>
                        <a:rPr lang="hu-HU" sz="1600" noProof="0" dirty="0"/>
                        <a:t>15</a:t>
                      </a:r>
                      <a:endParaRPr lang="en-GB" sz="1600" noProof="0" dirty="0"/>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noProof="0" dirty="0">
                          <a:solidFill>
                            <a:schemeClr val="tx1"/>
                          </a:solidFill>
                        </a:rPr>
                        <a:t>Coffee break</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0408545"/>
                  </a:ext>
                </a:extLst>
              </a:tr>
              <a:tr h="370840">
                <a:tc>
                  <a:txBody>
                    <a:bodyPr/>
                    <a:lstStyle/>
                    <a:p>
                      <a:r>
                        <a:rPr lang="en-GB" sz="1600" noProof="0" dirty="0"/>
                        <a:t>11.</a:t>
                      </a:r>
                      <a:r>
                        <a:rPr lang="hu-HU" sz="1600" noProof="0" dirty="0"/>
                        <a:t>15</a:t>
                      </a:r>
                      <a:r>
                        <a:rPr lang="en-GB" sz="1600" noProof="0" dirty="0"/>
                        <a:t> – 12.</a:t>
                      </a:r>
                      <a:r>
                        <a:rPr lang="hu-HU" sz="1600" noProof="0" dirty="0"/>
                        <a:t>0</a:t>
                      </a:r>
                      <a:r>
                        <a:rPr lang="en-GB" sz="1600" noProof="0" dirty="0"/>
                        <a:t>0</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noProof="0" dirty="0">
                          <a:solidFill>
                            <a:schemeClr val="tx1"/>
                          </a:solidFill>
                        </a:rPr>
                        <a:t>Working Task </a:t>
                      </a:r>
                      <a:r>
                        <a:rPr lang="hu-HU" sz="1600" b="1" i="0" noProof="0" dirty="0">
                          <a:solidFill>
                            <a:schemeClr val="tx1"/>
                          </a:solidFill>
                        </a:rPr>
                        <a:t>1&amp;</a:t>
                      </a:r>
                      <a:r>
                        <a:rPr lang="en-US" sz="1600" b="1" i="0" noProof="0" dirty="0">
                          <a:solidFill>
                            <a:schemeClr val="tx1"/>
                          </a:solidFill>
                        </a:rPr>
                        <a:t>2 </a:t>
                      </a:r>
                      <a:r>
                        <a:rPr lang="en-US" sz="1600" b="0" i="0" noProof="0" dirty="0">
                          <a:solidFill>
                            <a:schemeClr val="tx1"/>
                          </a:solidFill>
                        </a:rPr>
                        <a:t>– </a:t>
                      </a:r>
                      <a:r>
                        <a:rPr lang="hu-HU" sz="1600" b="0" i="0" kern="1200" dirty="0">
                          <a:solidFill>
                            <a:schemeClr val="tx1"/>
                          </a:solidFill>
                          <a:effectLst/>
                          <a:latin typeface="+mn-lt"/>
                          <a:ea typeface="+mn-ea"/>
                          <a:cs typeface="+mn-cs"/>
                        </a:rPr>
                        <a:t>Prepare </a:t>
                      </a:r>
                      <a:r>
                        <a:rPr lang="hu-HU" sz="1600" b="0" i="0" kern="1200" dirty="0" err="1">
                          <a:solidFill>
                            <a:schemeClr val="tx1"/>
                          </a:solidFill>
                          <a:effectLst/>
                          <a:latin typeface="+mn-lt"/>
                          <a:ea typeface="+mn-ea"/>
                          <a:cs typeface="+mn-cs"/>
                        </a:rPr>
                        <a:t>the</a:t>
                      </a:r>
                      <a:r>
                        <a:rPr lang="hu-HU" sz="1600" b="0" i="0" kern="1200" dirty="0">
                          <a:solidFill>
                            <a:schemeClr val="tx1"/>
                          </a:solidFill>
                          <a:effectLst/>
                          <a:latin typeface="+mn-lt"/>
                          <a:ea typeface="+mn-ea"/>
                          <a:cs typeface="+mn-cs"/>
                        </a:rPr>
                        <a:t> </a:t>
                      </a:r>
                      <a:r>
                        <a:rPr lang="hu-HU" sz="1600" b="0" i="0" kern="1200" dirty="0" err="1">
                          <a:solidFill>
                            <a:schemeClr val="tx1"/>
                          </a:solidFill>
                          <a:effectLst/>
                          <a:latin typeface="+mn-lt"/>
                          <a:ea typeface="+mn-ea"/>
                          <a:cs typeface="+mn-cs"/>
                        </a:rPr>
                        <a:t>presentation</a:t>
                      </a:r>
                      <a:r>
                        <a:rPr lang="hu-HU" sz="1600" b="0" i="0" kern="1200" dirty="0">
                          <a:solidFill>
                            <a:schemeClr val="tx1"/>
                          </a:solidFill>
                          <a:effectLst/>
                          <a:latin typeface="+mn-lt"/>
                          <a:ea typeface="+mn-ea"/>
                          <a:cs typeface="+mn-cs"/>
                        </a:rPr>
                        <a:t> of </a:t>
                      </a:r>
                      <a:r>
                        <a:rPr lang="hu-HU" sz="1600" b="0" i="0" kern="1200" dirty="0" err="1">
                          <a:solidFill>
                            <a:schemeClr val="tx1"/>
                          </a:solidFill>
                          <a:effectLst/>
                          <a:latin typeface="+mn-lt"/>
                          <a:ea typeface="+mn-ea"/>
                          <a:cs typeface="+mn-cs"/>
                        </a:rPr>
                        <a:t>solutions</a:t>
                      </a:r>
                      <a:r>
                        <a:rPr lang="hu-HU" sz="1600" b="0" i="0" kern="1200" dirty="0">
                          <a:solidFill>
                            <a:schemeClr val="tx1"/>
                          </a:solidFill>
                          <a:effectLst/>
                          <a:latin typeface="+mn-lt"/>
                          <a:ea typeface="+mn-ea"/>
                          <a:cs typeface="+mn-cs"/>
                        </a:rPr>
                        <a:t>- </a:t>
                      </a:r>
                      <a:r>
                        <a:rPr lang="hu-HU" sz="1600" b="0" i="1" noProof="0" dirty="0" err="1">
                          <a:solidFill>
                            <a:schemeClr val="tx1"/>
                          </a:solidFill>
                        </a:rPr>
                        <a:t>Seminar</a:t>
                      </a:r>
                      <a:r>
                        <a:rPr lang="en-US" sz="1600" b="0" i="1" noProof="0" dirty="0">
                          <a:solidFill>
                            <a:schemeClr val="tx1"/>
                          </a:solidFill>
                        </a:rPr>
                        <a:t> rooms</a:t>
                      </a:r>
                      <a:endParaRPr lang="en-US" sz="1600" b="0" i="0" noProof="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60974"/>
                  </a:ext>
                </a:extLst>
              </a:tr>
              <a:tr h="370840">
                <a:tc>
                  <a:txBody>
                    <a:bodyPr/>
                    <a:lstStyle/>
                    <a:p>
                      <a:r>
                        <a:rPr lang="en-GB" sz="1600" noProof="0" dirty="0"/>
                        <a:t>12.</a:t>
                      </a:r>
                      <a:r>
                        <a:rPr lang="hu-HU" sz="1600" noProof="0"/>
                        <a:t>1</a:t>
                      </a:r>
                      <a:r>
                        <a:rPr lang="en-GB" sz="1600" noProof="0"/>
                        <a:t>0 </a:t>
                      </a:r>
                      <a:r>
                        <a:rPr lang="en-GB" sz="1600" noProof="0" dirty="0"/>
                        <a:t>– 13.00</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noProof="0" dirty="0">
                          <a:solidFill>
                            <a:schemeClr val="tx1"/>
                          </a:solidFill>
                        </a:rPr>
                        <a:t>Presentation of the groups about Delta case </a:t>
                      </a:r>
                      <a:r>
                        <a:rPr lang="hu-HU" sz="1600" b="1" i="0" noProof="0" dirty="0">
                          <a:solidFill>
                            <a:schemeClr val="tx1"/>
                          </a:solidFill>
                        </a:rPr>
                        <a:t>- </a:t>
                      </a:r>
                      <a:r>
                        <a:rPr lang="en-US" sz="1600" b="0" i="0" kern="1200" dirty="0">
                          <a:solidFill>
                            <a:schemeClr val="tx1"/>
                          </a:solidFill>
                          <a:effectLst/>
                          <a:latin typeface="+mn-lt"/>
                          <a:ea typeface="+mn-ea"/>
                          <a:cs typeface="+mn-cs"/>
                        </a:rPr>
                        <a:t>Present </a:t>
                      </a:r>
                      <a:r>
                        <a:rPr lang="hu-HU" sz="1600" b="0" i="0" kern="1200" dirty="0" err="1">
                          <a:solidFill>
                            <a:schemeClr val="tx1"/>
                          </a:solidFill>
                          <a:effectLst/>
                          <a:latin typeface="+mn-lt"/>
                          <a:ea typeface="+mn-ea"/>
                          <a:cs typeface="+mn-cs"/>
                        </a:rPr>
                        <a:t>financial</a:t>
                      </a:r>
                      <a:r>
                        <a:rPr lang="hu-HU" sz="1600" b="0" i="0" kern="1200" dirty="0">
                          <a:solidFill>
                            <a:schemeClr val="tx1"/>
                          </a:solidFill>
                          <a:effectLst/>
                          <a:latin typeface="+mn-lt"/>
                          <a:ea typeface="+mn-ea"/>
                          <a:cs typeface="+mn-cs"/>
                        </a:rPr>
                        <a:t> </a:t>
                      </a:r>
                      <a:r>
                        <a:rPr lang="hu-HU" sz="1600" b="0" i="0" kern="1200" dirty="0" err="1">
                          <a:solidFill>
                            <a:schemeClr val="tx1"/>
                          </a:solidFill>
                          <a:effectLst/>
                          <a:latin typeface="+mn-lt"/>
                          <a:ea typeface="+mn-ea"/>
                          <a:cs typeface="+mn-cs"/>
                        </a:rPr>
                        <a:t>statements</a:t>
                      </a:r>
                      <a:r>
                        <a:rPr lang="hu-HU" sz="1600" b="0" i="0" kern="1200" dirty="0">
                          <a:solidFill>
                            <a:schemeClr val="tx1"/>
                          </a:solidFill>
                          <a:effectLst/>
                          <a:latin typeface="+mn-lt"/>
                          <a:ea typeface="+mn-ea"/>
                          <a:cs typeface="+mn-cs"/>
                        </a:rPr>
                        <a:t> and </a:t>
                      </a:r>
                      <a:r>
                        <a:rPr lang="en-US" sz="1600" b="0" i="0" kern="1200" dirty="0">
                          <a:solidFill>
                            <a:schemeClr val="tx1"/>
                          </a:solidFill>
                          <a:effectLst/>
                          <a:latin typeface="+mn-lt"/>
                          <a:ea typeface="+mn-ea"/>
                          <a:cs typeface="+mn-cs"/>
                        </a:rPr>
                        <a:t>finding on processes and recommendations </a:t>
                      </a:r>
                      <a:r>
                        <a:rPr lang="en-US" sz="1600" b="0" i="0" noProof="0" dirty="0">
                          <a:solidFill>
                            <a:schemeClr val="tx1"/>
                          </a:solidFill>
                        </a:rPr>
                        <a:t>(</a:t>
                      </a:r>
                      <a:r>
                        <a:rPr lang="en-US" sz="1600" b="0" i="0" noProof="0" dirty="0" err="1">
                          <a:solidFill>
                            <a:schemeClr val="tx1"/>
                          </a:solidFill>
                        </a:rPr>
                        <a:t>cca</a:t>
                      </a:r>
                      <a:r>
                        <a:rPr lang="en-US" sz="1600" b="0" i="0" noProof="0" dirty="0">
                          <a:solidFill>
                            <a:schemeClr val="tx1"/>
                          </a:solidFill>
                        </a:rPr>
                        <a:t>. 3 slides or an </a:t>
                      </a:r>
                      <a:r>
                        <a:rPr lang="en-US" sz="1600" b="0" i="0" noProof="0" dirty="0" err="1">
                          <a:solidFill>
                            <a:schemeClr val="tx1"/>
                          </a:solidFill>
                        </a:rPr>
                        <a:t>infograph</a:t>
                      </a:r>
                      <a:r>
                        <a:rPr lang="en-US" sz="1600" b="0" i="0" noProof="0" dirty="0">
                          <a:solidFill>
                            <a:schemeClr val="tx1"/>
                          </a:solidFill>
                        </a:rPr>
                        <a:t>) </a:t>
                      </a:r>
                      <a:r>
                        <a:rPr lang="en-US" sz="1600" noProof="0" dirty="0"/>
                        <a:t>- </a:t>
                      </a:r>
                      <a:r>
                        <a:rPr lang="en-US" sz="1600" i="1" noProof="0" dirty="0"/>
                        <a:t>Plenary session</a:t>
                      </a:r>
                      <a:endParaRPr lang="en-US" sz="1600" b="0" i="0" noProof="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82957395"/>
                  </a:ext>
                </a:extLst>
              </a:tr>
            </a:tbl>
          </a:graphicData>
        </a:graphic>
      </p:graphicFrame>
    </p:spTree>
    <p:extLst>
      <p:ext uri="{BB962C8B-B14F-4D97-AF65-F5344CB8AC3E}">
        <p14:creationId xmlns:p14="http://schemas.microsoft.com/office/powerpoint/2010/main" val="152990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D57375D5-D608-4F77-82CC-A35DB822078F}"/>
              </a:ext>
            </a:extLst>
          </p:cNvPr>
          <p:cNvSpPr txBox="1"/>
          <p:nvPr/>
        </p:nvSpPr>
        <p:spPr>
          <a:xfrm>
            <a:off x="612559" y="449231"/>
            <a:ext cx="3524435" cy="769441"/>
          </a:xfrm>
          <a:prstGeom prst="rect">
            <a:avLst/>
          </a:prstGeom>
          <a:noFill/>
        </p:spPr>
        <p:txBody>
          <a:bodyPr wrap="square" rtlCol="0">
            <a:spAutoFit/>
          </a:bodyPr>
          <a:lstStyle/>
          <a:p>
            <a:pPr>
              <a:spcBef>
                <a:spcPct val="0"/>
              </a:spcBef>
            </a:pPr>
            <a:r>
              <a:rPr lang="hu-HU" sz="4400" b="1" dirty="0">
                <a:solidFill>
                  <a:srgbClr val="282BB0"/>
                </a:solidFill>
              </a:rPr>
              <a:t>Delta </a:t>
            </a:r>
            <a:r>
              <a:rPr lang="hu-HU" sz="4400" b="1" dirty="0" err="1">
                <a:solidFill>
                  <a:srgbClr val="282BB0"/>
                </a:solidFill>
              </a:rPr>
              <a:t>case</a:t>
            </a:r>
            <a:endParaRPr lang="hu-HU" sz="4400" b="1" dirty="0">
              <a:solidFill>
                <a:srgbClr val="282BB0"/>
              </a:solidFill>
            </a:endParaRPr>
          </a:p>
        </p:txBody>
      </p:sp>
      <p:pic>
        <p:nvPicPr>
          <p:cNvPr id="3" name="Immagine 3" descr="Immagine che contiene testo, clipart&#10;&#10;Descrizione generata automaticamente">
            <a:extLst>
              <a:ext uri="{FF2B5EF4-FFF2-40B4-BE49-F238E27FC236}">
                <a16:creationId xmlns:a16="http://schemas.microsoft.com/office/drawing/2014/main" id="{BD7B9119-19DD-4BD5-B759-C004E5004C14}"/>
              </a:ext>
            </a:extLst>
          </p:cNvPr>
          <p:cNvPicPr>
            <a:picLocks noChangeAspect="1"/>
          </p:cNvPicPr>
          <p:nvPr/>
        </p:nvPicPr>
        <p:blipFill>
          <a:blip r:embed="rId2"/>
          <a:stretch>
            <a:fillRect/>
          </a:stretch>
        </p:blipFill>
        <p:spPr>
          <a:xfrm>
            <a:off x="6798833" y="590133"/>
            <a:ext cx="2121297" cy="487636"/>
          </a:xfrm>
          <a:prstGeom prst="rect">
            <a:avLst/>
          </a:prstGeom>
        </p:spPr>
      </p:pic>
      <p:sp>
        <p:nvSpPr>
          <p:cNvPr id="4" name="Szövegdoboz 3">
            <a:extLst>
              <a:ext uri="{FF2B5EF4-FFF2-40B4-BE49-F238E27FC236}">
                <a16:creationId xmlns:a16="http://schemas.microsoft.com/office/drawing/2014/main" id="{7006622E-AA93-4007-BBBA-8FD1E63D1EF9}"/>
              </a:ext>
            </a:extLst>
          </p:cNvPr>
          <p:cNvSpPr txBox="1"/>
          <p:nvPr/>
        </p:nvSpPr>
        <p:spPr>
          <a:xfrm>
            <a:off x="612559" y="1607455"/>
            <a:ext cx="7696940" cy="4801314"/>
          </a:xfrm>
          <a:prstGeom prst="rect">
            <a:avLst/>
          </a:prstGeom>
          <a:noFill/>
        </p:spPr>
        <p:txBody>
          <a:bodyPr wrap="square" rtlCol="0">
            <a:spAutoFit/>
          </a:bodyPr>
          <a:lstStyle/>
          <a:p>
            <a:pPr>
              <a:lnSpc>
                <a:spcPct val="150000"/>
              </a:lnSpc>
            </a:pPr>
            <a:r>
              <a:rPr lang="hu-HU" sz="2400" dirty="0">
                <a:effectLst/>
                <a:latin typeface="Calibri" panose="020F0502020204030204" pitchFamily="34" charset="0"/>
                <a:ea typeface="Calibri" panose="020F0502020204030204" pitchFamily="34" charset="0"/>
                <a:cs typeface="Times New Roman" panose="02020603050405020304" pitchFamily="18" charset="0"/>
              </a:rPr>
              <a:t>Delta Ltd. is a </a:t>
            </a:r>
            <a:r>
              <a:rPr lang="en-US" sz="2400" dirty="0">
                <a:effectLst/>
                <a:latin typeface="Calibri" panose="020F0502020204030204" pitchFamily="34" charset="0"/>
                <a:ea typeface="Calibri" panose="020F0502020204030204" pitchFamily="34" charset="0"/>
                <a:cs typeface="Times New Roman" panose="02020603050405020304" pitchFamily="18" charset="0"/>
              </a:rPr>
              <a:t>duly</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established</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company</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a single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owner</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hu-HU" sz="2400" dirty="0">
                <a:effectLst/>
                <a:latin typeface="Calibri" panose="020F0502020204030204" pitchFamily="34" charset="0"/>
                <a:ea typeface="Calibri" panose="020F0502020204030204" pitchFamily="34" charset="0"/>
                <a:cs typeface="Times New Roman" panose="02020603050405020304" pitchFamily="18" charset="0"/>
              </a:rPr>
              <a:t>Mr. Delta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the purpose of</a:t>
            </a:r>
            <a:r>
              <a:rPr lang="hu-HU" sz="2400" dirty="0">
                <a:effectLst/>
                <a:latin typeface="Calibri" panose="020F0502020204030204" pitchFamily="34" charset="0"/>
                <a:ea typeface="Calibri" panose="020F0502020204030204" pitchFamily="34" charset="0"/>
                <a:cs typeface="Times New Roman" panose="02020603050405020304" pitchFamily="18" charset="0"/>
              </a:rPr>
              <a:t> operating a webshop. </a:t>
            </a:r>
          </a:p>
          <a:p>
            <a:pPr>
              <a:lnSpc>
                <a:spcPct val="150000"/>
              </a:lnSpc>
            </a:pP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hu-HU" sz="2400" dirty="0">
                <a:effectLst/>
                <a:latin typeface="Calibri" panose="020F0502020204030204" pitchFamily="34" charset="0"/>
                <a:ea typeface="Calibri" panose="020F0502020204030204" pitchFamily="34" charset="0"/>
                <a:cs typeface="Times New Roman" panose="02020603050405020304" pitchFamily="18" charset="0"/>
              </a:rPr>
              <a:t>The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company</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started</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operation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s</a:t>
            </a:r>
            <a:r>
              <a:rPr lang="hu-HU" sz="2400" dirty="0">
                <a:effectLst/>
                <a:latin typeface="Calibri" panose="020F0502020204030204" pitchFamily="34" charset="0"/>
                <a:ea typeface="Calibri" panose="020F0502020204030204" pitchFamily="34" charset="0"/>
                <a:cs typeface="Times New Roman" panose="02020603050405020304" pitchFamily="18" charset="0"/>
              </a:rPr>
              <a:t> on 1st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March</a:t>
            </a:r>
            <a:r>
              <a:rPr lang="hu-HU" sz="2400" dirty="0">
                <a:effectLst/>
                <a:latin typeface="Calibri" panose="020F0502020204030204" pitchFamily="34" charset="0"/>
                <a:ea typeface="Calibri" panose="020F0502020204030204" pitchFamily="34" charset="0"/>
                <a:cs typeface="Times New Roman" panose="02020603050405020304" pitchFamily="18" charset="0"/>
              </a:rPr>
              <a:t> 2021. </a:t>
            </a:r>
          </a:p>
          <a:p>
            <a:pPr>
              <a:lnSpc>
                <a:spcPct val="150000"/>
              </a:lnSpc>
            </a:pPr>
            <a:endParaRPr lang="hu-HU"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hu-HU" sz="2400" dirty="0">
                <a:effectLst/>
                <a:latin typeface="Calibri" panose="020F0502020204030204" pitchFamily="34" charset="0"/>
                <a:ea typeface="Calibri" panose="020F0502020204030204" pitchFamily="34" charset="0"/>
                <a:cs typeface="Times New Roman" panose="02020603050405020304" pitchFamily="18" charset="0"/>
              </a:rPr>
              <a:t>The business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documents</a:t>
            </a:r>
            <a:r>
              <a:rPr lang="hu-HU" sz="2400" dirty="0">
                <a:effectLst/>
                <a:latin typeface="Calibri" panose="020F0502020204030204" pitchFamily="34" charset="0"/>
                <a:ea typeface="Calibri" panose="020F0502020204030204" pitchFamily="34" charset="0"/>
                <a:cs typeface="Times New Roman" panose="02020603050405020304" pitchFamily="18" charset="0"/>
              </a:rPr>
              <a:t> of the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first</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month</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are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attached</a:t>
            </a:r>
            <a:r>
              <a:rPr lang="en-US" sz="2400" dirty="0">
                <a:latin typeface="Calibri" panose="020F0502020204030204" pitchFamily="34" charset="0"/>
                <a:ea typeface="Calibri" panose="020F0502020204030204" pitchFamily="34" charset="0"/>
                <a:cs typeface="Times New Roman" panose="02020603050405020304" pitchFamily="18" charset="0"/>
              </a:rPr>
              <a:t> together with </a:t>
            </a:r>
            <a:r>
              <a:rPr lang="hu-HU" sz="2400" dirty="0">
                <a:effectLst/>
                <a:latin typeface="Calibri" panose="020F0502020204030204" pitchFamily="34" charset="0"/>
                <a:ea typeface="Calibri" panose="020F0502020204030204" pitchFamily="34" charset="0"/>
                <a:cs typeface="Times New Roman" panose="02020603050405020304" pitchFamily="18" charset="0"/>
              </a:rPr>
              <a:t>a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guideline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regarding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what</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happened</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within</a:t>
            </a:r>
            <a:r>
              <a:rPr lang="hu-HU" sz="2400" dirty="0">
                <a:effectLst/>
                <a:latin typeface="Calibri" panose="020F0502020204030204" pitchFamily="34" charset="0"/>
                <a:ea typeface="Calibri" panose="020F0502020204030204" pitchFamily="34" charset="0"/>
                <a:cs typeface="Times New Roman" panose="02020603050405020304" pitchFamily="18" charset="0"/>
              </a:rPr>
              <a:t> the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company</a:t>
            </a:r>
            <a:r>
              <a:rPr lang="en-US" sz="2400" dirty="0">
                <a:effectLst/>
                <a:latin typeface="Calibri" panose="020F0502020204030204" pitchFamily="34" charset="0"/>
                <a:ea typeface="Calibri" panose="020F0502020204030204" pitchFamily="34" charset="0"/>
                <a:cs typeface="Times New Roman" panose="02020603050405020304" pitchFamily="18" charset="0"/>
              </a:rPr>
              <a:t> (i.e., the “</a:t>
            </a:r>
            <a:r>
              <a:rPr lang="hu-HU" sz="2400" dirty="0">
                <a:effectLst/>
                <a:latin typeface="Calibri" panose="020F0502020204030204" pitchFamily="34" charset="0"/>
                <a:ea typeface="Calibri" panose="020F0502020204030204" pitchFamily="34" charset="0"/>
                <a:cs typeface="Times New Roman" panose="02020603050405020304" pitchFamily="18" charset="0"/>
              </a:rPr>
              <a:t>Delta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case</a:t>
            </a:r>
            <a:r>
              <a:rPr lang="hu-HU"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hu-HU" dirty="0"/>
          </a:p>
        </p:txBody>
      </p:sp>
    </p:spTree>
    <p:extLst>
      <p:ext uri="{BB962C8B-B14F-4D97-AF65-F5344CB8AC3E}">
        <p14:creationId xmlns:p14="http://schemas.microsoft.com/office/powerpoint/2010/main" val="98767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D57375D5-D608-4F77-82CC-A35DB822078F}"/>
              </a:ext>
            </a:extLst>
          </p:cNvPr>
          <p:cNvSpPr txBox="1"/>
          <p:nvPr/>
        </p:nvSpPr>
        <p:spPr>
          <a:xfrm>
            <a:off x="612559" y="449231"/>
            <a:ext cx="4651899" cy="769441"/>
          </a:xfrm>
          <a:prstGeom prst="rect">
            <a:avLst/>
          </a:prstGeom>
          <a:noFill/>
        </p:spPr>
        <p:txBody>
          <a:bodyPr wrap="square" rtlCol="0">
            <a:spAutoFit/>
          </a:bodyPr>
          <a:lstStyle/>
          <a:p>
            <a:pPr>
              <a:spcBef>
                <a:spcPct val="0"/>
              </a:spcBef>
            </a:pPr>
            <a:r>
              <a:rPr lang="hu-HU" sz="4400" b="1" dirty="0">
                <a:solidFill>
                  <a:srgbClr val="282BB0"/>
                </a:solidFill>
              </a:rPr>
              <a:t>Delta </a:t>
            </a:r>
            <a:r>
              <a:rPr lang="hu-HU" sz="4400" b="1" dirty="0" err="1">
                <a:solidFill>
                  <a:srgbClr val="282BB0"/>
                </a:solidFill>
              </a:rPr>
              <a:t>case</a:t>
            </a:r>
            <a:r>
              <a:rPr lang="hu-HU" sz="4400" b="1" dirty="0">
                <a:solidFill>
                  <a:srgbClr val="282BB0"/>
                </a:solidFill>
              </a:rPr>
              <a:t> – </a:t>
            </a:r>
            <a:r>
              <a:rPr lang="hu-HU" sz="4400" b="1" dirty="0" err="1">
                <a:solidFill>
                  <a:srgbClr val="282BB0"/>
                </a:solidFill>
              </a:rPr>
              <a:t>Task</a:t>
            </a:r>
            <a:r>
              <a:rPr lang="hu-HU" sz="4400" b="1" dirty="0">
                <a:solidFill>
                  <a:srgbClr val="282BB0"/>
                </a:solidFill>
              </a:rPr>
              <a:t> 1</a:t>
            </a:r>
          </a:p>
        </p:txBody>
      </p:sp>
      <p:pic>
        <p:nvPicPr>
          <p:cNvPr id="3" name="Kép 2">
            <a:extLst>
              <a:ext uri="{FF2B5EF4-FFF2-40B4-BE49-F238E27FC236}">
                <a16:creationId xmlns:a16="http://schemas.microsoft.com/office/drawing/2014/main" id="{B14BF7B5-38D3-4F8A-AE0B-115149B61C36}"/>
              </a:ext>
            </a:extLst>
          </p:cNvPr>
          <p:cNvPicPr>
            <a:picLocks noChangeAspect="1"/>
          </p:cNvPicPr>
          <p:nvPr/>
        </p:nvPicPr>
        <p:blipFill>
          <a:blip r:embed="rId2"/>
          <a:stretch>
            <a:fillRect/>
          </a:stretch>
        </p:blipFill>
        <p:spPr>
          <a:xfrm>
            <a:off x="6409849" y="590090"/>
            <a:ext cx="2121592" cy="487722"/>
          </a:xfrm>
          <a:prstGeom prst="rect">
            <a:avLst/>
          </a:prstGeom>
        </p:spPr>
      </p:pic>
      <p:sp>
        <p:nvSpPr>
          <p:cNvPr id="4" name="Szövegdoboz 3">
            <a:extLst>
              <a:ext uri="{FF2B5EF4-FFF2-40B4-BE49-F238E27FC236}">
                <a16:creationId xmlns:a16="http://schemas.microsoft.com/office/drawing/2014/main" id="{8E4175B9-6C57-451A-AC93-D95E2A5A2716}"/>
              </a:ext>
            </a:extLst>
          </p:cNvPr>
          <p:cNvSpPr txBox="1"/>
          <p:nvPr/>
        </p:nvSpPr>
        <p:spPr>
          <a:xfrm>
            <a:off x="807868" y="1722268"/>
            <a:ext cx="7457243" cy="5355312"/>
          </a:xfrm>
          <a:prstGeom prst="rect">
            <a:avLst/>
          </a:prstGeom>
          <a:noFill/>
        </p:spPr>
        <p:txBody>
          <a:bodyPr wrap="square" rtlCol="0">
            <a:spAutoFit/>
          </a:bodyPr>
          <a:lstStyle/>
          <a:p>
            <a:pPr>
              <a:lnSpc>
                <a:spcPct val="150000"/>
              </a:lnSpc>
            </a:pPr>
            <a:r>
              <a:rPr lang="en-US" sz="2400" dirty="0">
                <a:effectLst/>
                <a:latin typeface="Calibri" panose="020F0502020204030204" pitchFamily="34" charset="0"/>
                <a:ea typeface="Calibri" panose="020F0502020204030204" pitchFamily="34" charset="0"/>
                <a:cs typeface="Times New Roman" panose="02020603050405020304" pitchFamily="18" charset="0"/>
              </a:rPr>
              <a:t>Please record the </a:t>
            </a:r>
            <a:r>
              <a:rPr lang="hu-HU" sz="2400" dirty="0">
                <a:effectLst/>
                <a:latin typeface="Calibri" panose="020F0502020204030204" pitchFamily="34" charset="0"/>
                <a:ea typeface="Calibri" panose="020F0502020204030204" pitchFamily="34" charset="0"/>
                <a:cs typeface="Times New Roman" panose="02020603050405020304" pitchFamily="18" charset="0"/>
              </a:rPr>
              <a:t>business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transactions</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in the books </a:t>
            </a:r>
            <a:r>
              <a:rPr lang="hu-HU" sz="2400" dirty="0">
                <a:effectLst/>
                <a:latin typeface="Calibri" panose="020F0502020204030204" pitchFamily="34" charset="0"/>
                <a:ea typeface="Calibri" panose="020F0502020204030204" pitchFamily="34" charset="0"/>
                <a:cs typeface="Times New Roman" panose="02020603050405020304" pitchFamily="18" charset="0"/>
              </a:rPr>
              <a:t>of Delta Ltd.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pr</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epare</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hu-HU"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hu-HU" sz="2400" dirty="0">
                <a:effectLst/>
                <a:latin typeface="Calibri" panose="020F0502020204030204" pitchFamily="34" charset="0"/>
                <a:ea typeface="Calibri" panose="020F0502020204030204" pitchFamily="34" charset="0"/>
                <a:cs typeface="Times New Roman" panose="02020603050405020304" pitchFamily="18" charset="0"/>
              </a:rPr>
              <a:t>the </a:t>
            </a:r>
            <a:r>
              <a:rPr lang="hu-HU" sz="2400" b="1" dirty="0">
                <a:effectLst/>
                <a:latin typeface="Calibri" panose="020F0502020204030204" pitchFamily="34" charset="0"/>
                <a:ea typeface="Calibri" panose="020F0502020204030204" pitchFamily="34" charset="0"/>
                <a:cs typeface="Times New Roman" panose="02020603050405020304" pitchFamily="18" charset="0"/>
              </a:rPr>
              <a:t>Income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Statement</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a:effectLst/>
                <a:latin typeface="Calibri" panose="020F0502020204030204" pitchFamily="34" charset="0"/>
                <a:ea typeface="Calibri" panose="020F0502020204030204" pitchFamily="34" charset="0"/>
                <a:cs typeface="Times New Roman" panose="02020603050405020304" pitchFamily="18" charset="0"/>
              </a:rPr>
              <a:t>and </a:t>
            </a:r>
          </a:p>
          <a:p>
            <a:pPr marL="285750" indent="-285750">
              <a:lnSpc>
                <a:spcPct val="150000"/>
              </a:lnSpc>
              <a:buFont typeface="Arial" panose="020B0604020202020204" pitchFamily="34" charset="0"/>
              <a:buChar char="•"/>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Statement</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of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Changes</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in Equity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period</a:t>
            </a:r>
            <a:r>
              <a:rPr lang="hu-HU" sz="2400" dirty="0">
                <a:effectLst/>
                <a:latin typeface="Calibri" panose="020F0502020204030204" pitchFamily="34" charset="0"/>
                <a:ea typeface="Calibri" panose="020F0502020204030204" pitchFamily="34" charset="0"/>
                <a:cs typeface="Times New Roman" panose="02020603050405020304" pitchFamily="18" charset="0"/>
              </a:rPr>
              <a:t> ending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March</a:t>
            </a:r>
            <a:r>
              <a:rPr lang="hu-HU" sz="2400" dirty="0">
                <a:effectLst/>
                <a:latin typeface="Calibri" panose="020F0502020204030204" pitchFamily="34" charset="0"/>
                <a:ea typeface="Calibri" panose="020F0502020204030204" pitchFamily="34" charset="0"/>
                <a:cs typeface="Times New Roman" panose="02020603050405020304" pitchFamily="18" charset="0"/>
              </a:rPr>
              <a:t> 31 and </a:t>
            </a:r>
          </a:p>
          <a:p>
            <a:pPr marL="285750" indent="-285750">
              <a:lnSpc>
                <a:spcPct val="150000"/>
              </a:lnSpc>
              <a:buFont typeface="Arial" panose="020B0604020202020204" pitchFamily="34" charset="0"/>
              <a:buChar char="•"/>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Statement</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of Financial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Position</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as</a:t>
            </a:r>
            <a:r>
              <a:rPr lang="hu-HU" sz="2400" dirty="0">
                <a:effectLst/>
                <a:latin typeface="Calibri" panose="020F0502020204030204" pitchFamily="34" charset="0"/>
                <a:ea typeface="Calibri" panose="020F0502020204030204" pitchFamily="34" charset="0"/>
                <a:cs typeface="Times New Roman" panose="02020603050405020304" pitchFamily="18" charset="0"/>
              </a:rPr>
              <a:t> of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March</a:t>
            </a:r>
            <a:r>
              <a:rPr lang="hu-HU" sz="2400" dirty="0">
                <a:effectLst/>
                <a:latin typeface="Calibri" panose="020F0502020204030204" pitchFamily="34" charset="0"/>
                <a:ea typeface="Calibri" panose="020F0502020204030204" pitchFamily="34" charset="0"/>
                <a:cs typeface="Times New Roman" panose="02020603050405020304" pitchFamily="18" charset="0"/>
              </a:rPr>
              <a:t> 31.</a:t>
            </a:r>
          </a:p>
          <a:p>
            <a:pPr>
              <a:lnSpc>
                <a:spcPct val="150000"/>
              </a:lnSpc>
            </a:pPr>
            <a:r>
              <a:rPr lang="hu-HU" sz="2000" i="1" dirty="0" err="1">
                <a:latin typeface="Calibri" panose="020F0502020204030204" pitchFamily="34" charset="0"/>
                <a:ea typeface="Calibri" panose="020F0502020204030204" pitchFamily="34" charset="0"/>
                <a:cs typeface="Times New Roman" panose="02020603050405020304" pitchFamily="18" charset="0"/>
              </a:rPr>
              <a:t>You</a:t>
            </a:r>
            <a:r>
              <a:rPr lang="hu-HU" sz="2000" i="1" dirty="0">
                <a:latin typeface="Calibri" panose="020F0502020204030204" pitchFamily="34" charset="0"/>
                <a:ea typeface="Calibri" panose="020F0502020204030204" pitchFamily="34" charset="0"/>
                <a:cs typeface="Times New Roman" panose="02020603050405020304" pitchFamily="18" charset="0"/>
              </a:rPr>
              <a:t> </a:t>
            </a:r>
            <a:r>
              <a:rPr lang="hu-HU" sz="2000" i="1" dirty="0" err="1">
                <a:latin typeface="Calibri" panose="020F0502020204030204" pitchFamily="34" charset="0"/>
                <a:ea typeface="Calibri" panose="020F0502020204030204" pitchFamily="34" charset="0"/>
                <a:cs typeface="Times New Roman" panose="02020603050405020304" pitchFamily="18" charset="0"/>
              </a:rPr>
              <a:t>may</a:t>
            </a:r>
            <a:r>
              <a:rPr lang="hu-HU" sz="2000" i="1" dirty="0">
                <a:latin typeface="Calibri" panose="020F0502020204030204" pitchFamily="34" charset="0"/>
                <a:ea typeface="Calibri" panose="020F0502020204030204" pitchFamily="34" charset="0"/>
                <a:cs typeface="Times New Roman" panose="02020603050405020304" pitchFamily="18" charset="0"/>
              </a:rPr>
              <a:t> add </a:t>
            </a:r>
            <a:r>
              <a:rPr lang="hu-HU" sz="2000" i="1" dirty="0" err="1">
                <a:latin typeface="Calibri" panose="020F0502020204030204" pitchFamily="34" charset="0"/>
                <a:ea typeface="Calibri" panose="020F0502020204030204" pitchFamily="34" charset="0"/>
                <a:cs typeface="Times New Roman" panose="02020603050405020304" pitchFamily="18" charset="0"/>
              </a:rPr>
              <a:t>some</a:t>
            </a:r>
            <a:r>
              <a:rPr lang="hu-HU" sz="2000" i="1" dirty="0">
                <a:latin typeface="Calibri" panose="020F0502020204030204" pitchFamily="34" charset="0"/>
                <a:ea typeface="Calibri" panose="020F0502020204030204" pitchFamily="34" charset="0"/>
                <a:cs typeface="Times New Roman" panose="02020603050405020304" pitchFamily="18" charset="0"/>
              </a:rPr>
              <a:t> </a:t>
            </a:r>
            <a:r>
              <a:rPr lang="hu-HU" sz="2000" i="1" dirty="0" err="1">
                <a:latin typeface="Calibri" panose="020F0502020204030204" pitchFamily="34" charset="0"/>
                <a:ea typeface="Calibri" panose="020F0502020204030204" pitchFamily="34" charset="0"/>
                <a:cs typeface="Times New Roman" panose="02020603050405020304" pitchFamily="18" charset="0"/>
              </a:rPr>
              <a:t>details</a:t>
            </a:r>
            <a:r>
              <a:rPr lang="hu-HU" sz="2000" i="1" dirty="0">
                <a:latin typeface="Calibri" panose="020F0502020204030204" pitchFamily="34" charset="0"/>
                <a:ea typeface="Calibri" panose="020F0502020204030204" pitchFamily="34" charset="0"/>
                <a:cs typeface="Times New Roman" panose="02020603050405020304" pitchFamily="18" charset="0"/>
              </a:rPr>
              <a:t> of </a:t>
            </a:r>
            <a:r>
              <a:rPr lang="hu-HU" sz="2000" i="1" dirty="0" err="1">
                <a:latin typeface="Calibri" panose="020F0502020204030204" pitchFamily="34" charset="0"/>
                <a:ea typeface="Calibri" panose="020F0502020204030204" pitchFamily="34" charset="0"/>
                <a:cs typeface="Times New Roman" panose="02020603050405020304" pitchFamily="18" charset="0"/>
              </a:rPr>
              <a:t>your</a:t>
            </a:r>
            <a:r>
              <a:rPr lang="hu-HU" sz="2000" i="1" dirty="0">
                <a:latin typeface="Calibri" panose="020F0502020204030204" pitchFamily="34" charset="0"/>
                <a:ea typeface="Calibri" panose="020F0502020204030204" pitchFamily="34" charset="0"/>
                <a:cs typeface="Times New Roman" panose="02020603050405020304" pitchFamily="18" charset="0"/>
              </a:rPr>
              <a:t> Accounting Policy </a:t>
            </a:r>
            <a:r>
              <a:rPr lang="hu-HU" sz="2000" i="1" dirty="0" err="1">
                <a:latin typeface="Calibri" panose="020F0502020204030204" pitchFamily="34" charset="0"/>
                <a:ea typeface="Calibri" panose="020F0502020204030204" pitchFamily="34" charset="0"/>
                <a:cs typeface="Times New Roman" panose="02020603050405020304" pitchFamily="18" charset="0"/>
              </a:rPr>
              <a:t>if</a:t>
            </a:r>
            <a:r>
              <a:rPr lang="hu-HU" sz="2000" i="1" dirty="0">
                <a:latin typeface="Calibri" panose="020F0502020204030204" pitchFamily="34" charset="0"/>
                <a:ea typeface="Calibri" panose="020F0502020204030204" pitchFamily="34" charset="0"/>
                <a:cs typeface="Times New Roman" panose="02020603050405020304" pitchFamily="18" charset="0"/>
              </a:rPr>
              <a:t> </a:t>
            </a:r>
            <a:r>
              <a:rPr lang="hu-HU" sz="2000" i="1" dirty="0" err="1">
                <a:latin typeface="Calibri" panose="020F0502020204030204" pitchFamily="34" charset="0"/>
                <a:ea typeface="Calibri" panose="020F0502020204030204" pitchFamily="34" charset="0"/>
                <a:cs typeface="Times New Roman" panose="02020603050405020304" pitchFamily="18" charset="0"/>
              </a:rPr>
              <a:t>you</a:t>
            </a:r>
            <a:r>
              <a:rPr lang="hu-HU" sz="2000" i="1" dirty="0">
                <a:latin typeface="Calibri" panose="020F0502020204030204" pitchFamily="34" charset="0"/>
                <a:ea typeface="Calibri" panose="020F0502020204030204" pitchFamily="34" charset="0"/>
                <a:cs typeface="Times New Roman" panose="02020603050405020304" pitchFamily="18" charset="0"/>
              </a:rPr>
              <a:t> </a:t>
            </a:r>
            <a:r>
              <a:rPr lang="hu-HU" sz="2000" i="1" dirty="0" err="1">
                <a:latin typeface="Calibri" panose="020F0502020204030204" pitchFamily="34" charset="0"/>
                <a:ea typeface="Calibri" panose="020F0502020204030204" pitchFamily="34" charset="0"/>
                <a:cs typeface="Times New Roman" panose="02020603050405020304" pitchFamily="18" charset="0"/>
              </a:rPr>
              <a:t>made</a:t>
            </a:r>
            <a:r>
              <a:rPr lang="hu-HU" sz="2000" i="1" dirty="0">
                <a:latin typeface="Calibri" panose="020F0502020204030204" pitchFamily="34" charset="0"/>
                <a:ea typeface="Calibri" panose="020F0502020204030204" pitchFamily="34" charset="0"/>
                <a:cs typeface="Times New Roman" panose="02020603050405020304" pitchFamily="18" charset="0"/>
              </a:rPr>
              <a:t> </a:t>
            </a:r>
            <a:r>
              <a:rPr lang="hu-HU" sz="2000" i="1" dirty="0" err="1">
                <a:latin typeface="Calibri" panose="020F0502020204030204" pitchFamily="34" charset="0"/>
                <a:ea typeface="Calibri" panose="020F0502020204030204" pitchFamily="34" charset="0"/>
                <a:cs typeface="Times New Roman" panose="02020603050405020304" pitchFamily="18" charset="0"/>
              </a:rPr>
              <a:t>some</a:t>
            </a:r>
            <a:r>
              <a:rPr lang="hu-HU" sz="2000" i="1" dirty="0">
                <a:latin typeface="Calibri" panose="020F0502020204030204" pitchFamily="34" charset="0"/>
                <a:ea typeface="Calibri" panose="020F0502020204030204" pitchFamily="34" charset="0"/>
                <a:cs typeface="Times New Roman" panose="02020603050405020304" pitchFamily="18" charset="0"/>
              </a:rPr>
              <a:t> decision.</a:t>
            </a:r>
            <a:endParaRPr lang="hu-HU" sz="2000" i="1"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0156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D57375D5-D608-4F77-82CC-A35DB822078F}"/>
              </a:ext>
            </a:extLst>
          </p:cNvPr>
          <p:cNvSpPr txBox="1"/>
          <p:nvPr/>
        </p:nvSpPr>
        <p:spPr>
          <a:xfrm>
            <a:off x="612559" y="449231"/>
            <a:ext cx="4935985" cy="769441"/>
          </a:xfrm>
          <a:prstGeom prst="rect">
            <a:avLst/>
          </a:prstGeom>
          <a:noFill/>
        </p:spPr>
        <p:txBody>
          <a:bodyPr wrap="square" rtlCol="0">
            <a:spAutoFit/>
          </a:bodyPr>
          <a:lstStyle/>
          <a:p>
            <a:pPr>
              <a:spcBef>
                <a:spcPct val="0"/>
              </a:spcBef>
            </a:pPr>
            <a:r>
              <a:rPr lang="hu-HU" sz="4400" b="1" dirty="0">
                <a:solidFill>
                  <a:srgbClr val="282BB0"/>
                </a:solidFill>
              </a:rPr>
              <a:t>Delta </a:t>
            </a:r>
            <a:r>
              <a:rPr lang="hu-HU" sz="4400" b="1" dirty="0" err="1">
                <a:solidFill>
                  <a:srgbClr val="282BB0"/>
                </a:solidFill>
              </a:rPr>
              <a:t>case</a:t>
            </a:r>
            <a:r>
              <a:rPr lang="hu-HU" sz="4400" b="1" dirty="0">
                <a:solidFill>
                  <a:srgbClr val="282BB0"/>
                </a:solidFill>
              </a:rPr>
              <a:t> – </a:t>
            </a:r>
            <a:r>
              <a:rPr lang="hu-HU" sz="4400" b="1" dirty="0" err="1">
                <a:solidFill>
                  <a:srgbClr val="282BB0"/>
                </a:solidFill>
              </a:rPr>
              <a:t>Task</a:t>
            </a:r>
            <a:r>
              <a:rPr lang="hu-HU" sz="4400" b="1" dirty="0">
                <a:solidFill>
                  <a:srgbClr val="282BB0"/>
                </a:solidFill>
              </a:rPr>
              <a:t> 2</a:t>
            </a:r>
          </a:p>
        </p:txBody>
      </p:sp>
      <p:pic>
        <p:nvPicPr>
          <p:cNvPr id="3" name="Kép 2">
            <a:extLst>
              <a:ext uri="{FF2B5EF4-FFF2-40B4-BE49-F238E27FC236}">
                <a16:creationId xmlns:a16="http://schemas.microsoft.com/office/drawing/2014/main" id="{750B4995-2B2F-4497-9148-E87717746E8F}"/>
              </a:ext>
            </a:extLst>
          </p:cNvPr>
          <p:cNvPicPr>
            <a:picLocks noChangeAspect="1"/>
          </p:cNvPicPr>
          <p:nvPr/>
        </p:nvPicPr>
        <p:blipFill>
          <a:blip r:embed="rId2"/>
          <a:stretch>
            <a:fillRect/>
          </a:stretch>
        </p:blipFill>
        <p:spPr>
          <a:xfrm>
            <a:off x="6409849" y="521838"/>
            <a:ext cx="2121592" cy="487722"/>
          </a:xfrm>
          <a:prstGeom prst="rect">
            <a:avLst/>
          </a:prstGeom>
        </p:spPr>
      </p:pic>
      <p:sp>
        <p:nvSpPr>
          <p:cNvPr id="5" name="Szövegdoboz 4">
            <a:extLst>
              <a:ext uri="{FF2B5EF4-FFF2-40B4-BE49-F238E27FC236}">
                <a16:creationId xmlns:a16="http://schemas.microsoft.com/office/drawing/2014/main" id="{27EB3460-DA90-41EC-BED0-52623A68E5BD}"/>
              </a:ext>
            </a:extLst>
          </p:cNvPr>
          <p:cNvSpPr txBox="1"/>
          <p:nvPr/>
        </p:nvSpPr>
        <p:spPr>
          <a:xfrm>
            <a:off x="674704" y="2015231"/>
            <a:ext cx="7856738" cy="3930820"/>
          </a:xfrm>
          <a:prstGeom prst="rect">
            <a:avLst/>
          </a:prstGeom>
          <a:noFill/>
        </p:spPr>
        <p:txBody>
          <a:bodyPr wrap="square" rtlCol="0">
            <a:spAutoFit/>
          </a:bodyPr>
          <a:lstStyle/>
          <a:p>
            <a:pPr algn="just">
              <a:lnSpc>
                <a:spcPct val="107000"/>
              </a:lnSpc>
              <a:spcAft>
                <a:spcPts val="800"/>
              </a:spcAft>
            </a:pPr>
            <a:r>
              <a:rPr lang="hu-HU" sz="2400" dirty="0">
                <a:effectLst/>
                <a:latin typeface="Calibri" panose="020F0502020204030204" pitchFamily="34" charset="0"/>
                <a:ea typeface="Calibri" panose="020F0502020204030204" pitchFamily="34" charset="0"/>
                <a:cs typeface="Times New Roman" panose="02020603050405020304" pitchFamily="18" charset="0"/>
              </a:rPr>
              <a:t>Delta Ltd. is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considering</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whether to</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outsourc</a:t>
            </a:r>
            <a:r>
              <a:rPr lang="en-US" sz="2400" dirty="0">
                <a:effectLst/>
                <a:latin typeface="Calibri" panose="020F0502020204030204" pitchFamily="34" charset="0"/>
                <a:ea typeface="Calibri" panose="020F0502020204030204" pitchFamily="34" charset="0"/>
                <a:cs typeface="Times New Roman" panose="02020603050405020304" pitchFamily="18" charset="0"/>
              </a:rPr>
              <a:t>e the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bookkeeping</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hu-HU" sz="2400" dirty="0">
                <a:effectLst/>
                <a:latin typeface="Calibri" panose="020F0502020204030204" pitchFamily="34" charset="0"/>
                <a:ea typeface="Calibri" panose="020F0502020204030204" pitchFamily="34" charset="0"/>
                <a:cs typeface="Times New Roman" panose="02020603050405020304" pitchFamily="18" charset="0"/>
              </a:rPr>
              <a:t> to a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third-party</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supplier</a:t>
            </a:r>
            <a:r>
              <a:rPr lang="hu-HU" sz="2400" dirty="0">
                <a:effectLst/>
                <a:latin typeface="Calibri" panose="020F0502020204030204" pitchFamily="34" charset="0"/>
                <a:ea typeface="Calibri" panose="020F0502020204030204" pitchFamily="34" charset="0"/>
                <a:cs typeface="Times New Roman" panose="02020603050405020304" pitchFamily="18" charset="0"/>
              </a:rPr>
              <a:t> or</a:t>
            </a:r>
            <a:r>
              <a:rPr lang="en-US" sz="2400" dirty="0">
                <a:effectLst/>
                <a:latin typeface="Calibri" panose="020F0502020204030204" pitchFamily="34" charset="0"/>
                <a:ea typeface="Calibri" panose="020F0502020204030204" pitchFamily="34" charset="0"/>
                <a:cs typeface="Times New Roman" panose="02020603050405020304" pitchFamily="18" charset="0"/>
              </a:rPr>
              <a:t> to</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keep</a:t>
            </a:r>
            <a:r>
              <a:rPr lang="hu-HU" sz="2400" dirty="0">
                <a:effectLst/>
                <a:latin typeface="Calibri" panose="020F0502020204030204" pitchFamily="34" charset="0"/>
                <a:ea typeface="Calibri" panose="020F0502020204030204" pitchFamily="34" charset="0"/>
                <a:cs typeface="Times New Roman" panose="02020603050405020304" pitchFamily="18" charset="0"/>
              </a:rPr>
              <a:t> this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function</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within</a:t>
            </a:r>
            <a:r>
              <a:rPr lang="hu-HU" sz="2400" dirty="0">
                <a:effectLst/>
                <a:latin typeface="Calibri" panose="020F0502020204030204" pitchFamily="34" charset="0"/>
                <a:ea typeface="Calibri" panose="020F0502020204030204" pitchFamily="34" charset="0"/>
                <a:cs typeface="Times New Roman" panose="02020603050405020304" pitchFamily="18" charset="0"/>
              </a:rPr>
              <a:t> the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company</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Please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a:effectLst/>
                <a:latin typeface="Calibri" panose="020F0502020204030204" pitchFamily="34" charset="0"/>
                <a:ea typeface="Calibri" panose="020F0502020204030204" pitchFamily="34" charset="0"/>
                <a:cs typeface="Times New Roman" panose="02020603050405020304" pitchFamily="18" charset="0"/>
              </a:rPr>
              <a:t>design a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digital</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document</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flow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process</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a:effectLst/>
                <a:latin typeface="Calibri" panose="020F0502020204030204" pitchFamily="34" charset="0"/>
                <a:ea typeface="Calibri" panose="020F0502020204030204" pitchFamily="34" charset="0"/>
                <a:cs typeface="Times New Roman" panose="02020603050405020304" pitchFamily="18" charset="0"/>
              </a:rPr>
              <a:t>for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both</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of these alternatives</a:t>
            </a:r>
            <a:r>
              <a:rPr lang="hu-HU" sz="2400" dirty="0">
                <a:effectLst/>
                <a:latin typeface="Calibri" panose="020F0502020204030204" pitchFamily="34" charset="0"/>
                <a:ea typeface="Calibri" panose="020F0502020204030204" pitchFamily="34" charset="0"/>
                <a:cs typeface="Times New Roman" panose="02020603050405020304" pitchFamily="18" charset="0"/>
              </a:rPr>
              <a:t> and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pay</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attention</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to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creating</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the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necessary</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a:t>
            </a:r>
            <a:r>
              <a:rPr lang="hu-HU" sz="2400" b="1" dirty="0" err="1">
                <a:effectLst/>
                <a:latin typeface="Calibri" panose="020F0502020204030204" pitchFamily="34" charset="0"/>
                <a:ea typeface="Calibri" panose="020F0502020204030204" pitchFamily="34" charset="0"/>
                <a:cs typeface="Times New Roman" panose="02020603050405020304" pitchFamily="18" charset="0"/>
              </a:rPr>
              <a:t>control</a:t>
            </a:r>
            <a:r>
              <a:rPr lang="hu-HU" sz="2400" b="1" dirty="0">
                <a:effectLst/>
                <a:latin typeface="Calibri" panose="020F0502020204030204" pitchFamily="34" charset="0"/>
                <a:ea typeface="Calibri" panose="020F0502020204030204" pitchFamily="34" charset="0"/>
                <a:cs typeface="Times New Roman" panose="02020603050405020304" pitchFamily="18" charset="0"/>
              </a:rPr>
              <a:t> points </a:t>
            </a:r>
            <a:r>
              <a:rPr lang="en-US" sz="2400" dirty="0">
                <a:effectLst/>
                <a:latin typeface="Calibri" panose="020F0502020204030204" pitchFamily="34" charset="0"/>
                <a:ea typeface="Calibri" panose="020F0502020204030204" pitchFamily="34" charset="0"/>
                <a:cs typeface="Times New Roman" panose="02020603050405020304" pitchFamily="18" charset="0"/>
              </a:rPr>
              <a:t>in order </a:t>
            </a:r>
            <a:r>
              <a:rPr lang="hu-HU" sz="2400" dirty="0">
                <a:effectLst/>
                <a:latin typeface="Calibri" panose="020F0502020204030204" pitchFamily="34" charset="0"/>
                <a:ea typeface="Calibri" panose="020F0502020204030204" pitchFamily="34" charset="0"/>
                <a:cs typeface="Times New Roman" panose="02020603050405020304" pitchFamily="18" charset="0"/>
              </a:rPr>
              <a:t>to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minimize</a:t>
            </a:r>
            <a:r>
              <a:rPr lang="hu-HU" sz="2400" dirty="0">
                <a:effectLst/>
                <a:latin typeface="Calibri" panose="020F0502020204030204" pitchFamily="34" charset="0"/>
                <a:ea typeface="Calibri" panose="020F0502020204030204" pitchFamily="34" charset="0"/>
                <a:cs typeface="Times New Roman" panose="02020603050405020304" pitchFamily="18" charset="0"/>
              </a:rPr>
              <a:t> the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risk</a:t>
            </a:r>
            <a:r>
              <a:rPr lang="hu-HU" sz="2400" dirty="0">
                <a:effectLst/>
                <a:latin typeface="Calibri" panose="020F0502020204030204" pitchFamily="34" charset="0"/>
                <a:ea typeface="Calibri" panose="020F0502020204030204" pitchFamily="34" charset="0"/>
                <a:cs typeface="Times New Roman" panose="02020603050405020304" pitchFamily="18" charset="0"/>
              </a:rPr>
              <a:t> of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losing</a:t>
            </a:r>
            <a:r>
              <a:rPr lang="hu-HU" sz="2400" dirty="0">
                <a:effectLst/>
                <a:latin typeface="Calibri" panose="020F0502020204030204" pitchFamily="34" charset="0"/>
                <a:ea typeface="Calibri" panose="020F0502020204030204" pitchFamily="34" charset="0"/>
                <a:cs typeface="Times New Roman" panose="02020603050405020304" pitchFamily="18" charset="0"/>
              </a:rPr>
              <a:t> information.</a:t>
            </a:r>
          </a:p>
          <a:p>
            <a:endParaRPr lang="hu-HU" sz="2400" dirty="0"/>
          </a:p>
        </p:txBody>
      </p:sp>
    </p:spTree>
    <p:extLst>
      <p:ext uri="{BB962C8B-B14F-4D97-AF65-F5344CB8AC3E}">
        <p14:creationId xmlns:p14="http://schemas.microsoft.com/office/powerpoint/2010/main" val="31929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a:xfrm>
            <a:off x="457200" y="274638"/>
            <a:ext cx="3741938" cy="1143000"/>
          </a:xfrm>
        </p:spPr>
        <p:txBody>
          <a:bodyPr>
            <a:normAutofit/>
          </a:bodyPr>
          <a:lstStyle/>
          <a:p>
            <a:pPr algn="l"/>
            <a:r>
              <a:rPr lang="en-US" b="1" dirty="0">
                <a:solidFill>
                  <a:srgbClr val="282BB0"/>
                </a:solidFill>
                <a:latin typeface="+mn-lt"/>
                <a:ea typeface="+mn-ea"/>
                <a:cs typeface="+mn-cs"/>
              </a:rPr>
              <a:t>Cryptocurrency</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6</a:t>
            </a:fld>
            <a:endParaRPr lang="en-US" dirty="0"/>
          </a:p>
        </p:txBody>
      </p:sp>
      <p:sp>
        <p:nvSpPr>
          <p:cNvPr id="5" name="Rectangle 4">
            <a:extLst>
              <a:ext uri="{FF2B5EF4-FFF2-40B4-BE49-F238E27FC236}">
                <a16:creationId xmlns:a16="http://schemas.microsoft.com/office/drawing/2014/main" id="{5EC03D72-3C34-4E63-B544-FA7A507DD3BA}"/>
              </a:ext>
            </a:extLst>
          </p:cNvPr>
          <p:cNvSpPr/>
          <p:nvPr/>
        </p:nvSpPr>
        <p:spPr>
          <a:xfrm>
            <a:off x="413952" y="2219426"/>
            <a:ext cx="1781347" cy="3364586"/>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11" name="Straight Connector 10">
            <a:extLst>
              <a:ext uri="{FF2B5EF4-FFF2-40B4-BE49-F238E27FC236}">
                <a16:creationId xmlns:a16="http://schemas.microsoft.com/office/drawing/2014/main" id="{B6666022-2496-404D-93E7-D16513816E2E}"/>
              </a:ext>
            </a:extLst>
          </p:cNvPr>
          <p:cNvCxnSpPr>
            <a:cxnSpLocks/>
          </p:cNvCxnSpPr>
          <p:nvPr/>
        </p:nvCxnSpPr>
        <p:spPr>
          <a:xfrm>
            <a:off x="2701014" y="2346318"/>
            <a:ext cx="631163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1DDFB4-8D8C-48CA-808E-3803277C85B6}"/>
              </a:ext>
            </a:extLst>
          </p:cNvPr>
          <p:cNvCxnSpPr>
            <a:cxnSpLocks/>
          </p:cNvCxnSpPr>
          <p:nvPr/>
        </p:nvCxnSpPr>
        <p:spPr>
          <a:xfrm>
            <a:off x="2700184" y="5503574"/>
            <a:ext cx="631163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49BC0ED4-468F-4623-8742-328C748705B6}"/>
              </a:ext>
            </a:extLst>
          </p:cNvPr>
          <p:cNvGrpSpPr/>
          <p:nvPr/>
        </p:nvGrpSpPr>
        <p:grpSpPr>
          <a:xfrm>
            <a:off x="743163" y="2426756"/>
            <a:ext cx="8269447" cy="1498988"/>
            <a:chOff x="990883" y="2092675"/>
            <a:chExt cx="11025929" cy="1998650"/>
          </a:xfrm>
        </p:grpSpPr>
        <p:sp>
          <p:nvSpPr>
            <p:cNvPr id="6" name="Rectangle 5">
              <a:extLst>
                <a:ext uri="{FF2B5EF4-FFF2-40B4-BE49-F238E27FC236}">
                  <a16:creationId xmlns:a16="http://schemas.microsoft.com/office/drawing/2014/main" id="{88ADF620-474E-4313-87E0-F656FA6BD705}"/>
                </a:ext>
              </a:extLst>
            </p:cNvPr>
            <p:cNvSpPr/>
            <p:nvPr/>
          </p:nvSpPr>
          <p:spPr>
            <a:xfrm>
              <a:off x="990883" y="2680520"/>
              <a:ext cx="2375129" cy="8229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dirty="0">
                  <a:solidFill>
                    <a:schemeClr val="tx1"/>
                  </a:solidFill>
                </a:rPr>
                <a:t>Definition</a:t>
              </a:r>
              <a:endParaRPr lang="hu-HU" sz="2100" dirty="0">
                <a:solidFill>
                  <a:schemeClr val="tx1"/>
                </a:solidFill>
              </a:endParaRPr>
            </a:p>
          </p:txBody>
        </p:sp>
        <p:sp>
          <p:nvSpPr>
            <p:cNvPr id="16" name="TextBox 15">
              <a:extLst>
                <a:ext uri="{FF2B5EF4-FFF2-40B4-BE49-F238E27FC236}">
                  <a16:creationId xmlns:a16="http://schemas.microsoft.com/office/drawing/2014/main" id="{55D8D03A-04E0-4A38-8FFE-072406F61656}"/>
                </a:ext>
              </a:extLst>
            </p:cNvPr>
            <p:cNvSpPr txBox="1"/>
            <p:nvPr/>
          </p:nvSpPr>
          <p:spPr>
            <a:xfrm>
              <a:off x="3602459" y="2092675"/>
              <a:ext cx="8414353" cy="1998650"/>
            </a:xfrm>
            <a:prstGeom prst="rect">
              <a:avLst/>
            </a:prstGeom>
            <a:noFill/>
          </p:spPr>
          <p:txBody>
            <a:bodyPr wrap="square" rtlCol="0" anchor="ctr">
              <a:noAutofit/>
            </a:bodyPr>
            <a:lstStyle>
              <a:defPPr>
                <a:defRPr lang="en-US"/>
              </a:defPPr>
              <a:lvl1pPr>
                <a:defRPr sz="1400"/>
              </a:lvl1pPr>
            </a:lstStyle>
            <a:p>
              <a:r>
                <a:rPr lang="en-US" sz="2100" dirty="0"/>
                <a:t>a. a digital or virtual currency recorded on a distributed ledger that uses cryptography for security.</a:t>
              </a:r>
            </a:p>
            <a:p>
              <a:r>
                <a:rPr lang="en-US" sz="2100" dirty="0"/>
                <a:t>b. not issued by a jurisdictional authority or other party.</a:t>
              </a:r>
            </a:p>
            <a:p>
              <a:r>
                <a:rPr lang="en-US" sz="2100" dirty="0"/>
                <a:t>c. does not give rise to a contract between the holder and another party.</a:t>
              </a:r>
              <a:endParaRPr lang="hu-HU" sz="2100" dirty="0"/>
            </a:p>
          </p:txBody>
        </p:sp>
      </p:grpSp>
      <p:cxnSp>
        <p:nvCxnSpPr>
          <p:cNvPr id="12" name="Straight Connector 11">
            <a:extLst>
              <a:ext uri="{FF2B5EF4-FFF2-40B4-BE49-F238E27FC236}">
                <a16:creationId xmlns:a16="http://schemas.microsoft.com/office/drawing/2014/main" id="{DA2FD96F-216C-4E33-938D-72669221833F}"/>
              </a:ext>
            </a:extLst>
          </p:cNvPr>
          <p:cNvCxnSpPr>
            <a:cxnSpLocks/>
          </p:cNvCxnSpPr>
          <p:nvPr/>
        </p:nvCxnSpPr>
        <p:spPr>
          <a:xfrm>
            <a:off x="2701014" y="3953274"/>
            <a:ext cx="6311635"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798741BB-7F33-4AE5-BA71-CA301F1FEE78}"/>
              </a:ext>
            </a:extLst>
          </p:cNvPr>
          <p:cNvGrpSpPr/>
          <p:nvPr/>
        </p:nvGrpSpPr>
        <p:grpSpPr>
          <a:xfrm>
            <a:off x="743163" y="3980804"/>
            <a:ext cx="8268656" cy="822960"/>
            <a:chOff x="990883" y="4091325"/>
            <a:chExt cx="11024875" cy="1097280"/>
          </a:xfrm>
        </p:grpSpPr>
        <p:sp>
          <p:nvSpPr>
            <p:cNvPr id="7" name="Rectangle 6">
              <a:extLst>
                <a:ext uri="{FF2B5EF4-FFF2-40B4-BE49-F238E27FC236}">
                  <a16:creationId xmlns:a16="http://schemas.microsoft.com/office/drawing/2014/main" id="{34F07CE1-A93B-4DA8-AF1F-DAECA9CEF580}"/>
                </a:ext>
              </a:extLst>
            </p:cNvPr>
            <p:cNvSpPr/>
            <p:nvPr/>
          </p:nvSpPr>
          <p:spPr>
            <a:xfrm>
              <a:off x="990883" y="4228485"/>
              <a:ext cx="2375129" cy="8229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dirty="0">
                  <a:solidFill>
                    <a:schemeClr val="tx1"/>
                  </a:solidFill>
                </a:rPr>
                <a:t>Applicable Standard(s)</a:t>
              </a:r>
            </a:p>
          </p:txBody>
        </p:sp>
        <p:sp>
          <p:nvSpPr>
            <p:cNvPr id="17" name="TextBox 16">
              <a:extLst>
                <a:ext uri="{FF2B5EF4-FFF2-40B4-BE49-F238E27FC236}">
                  <a16:creationId xmlns:a16="http://schemas.microsoft.com/office/drawing/2014/main" id="{64CAE329-1C73-4E0D-B320-B4DEEE658406}"/>
                </a:ext>
              </a:extLst>
            </p:cNvPr>
            <p:cNvSpPr txBox="1"/>
            <p:nvPr/>
          </p:nvSpPr>
          <p:spPr>
            <a:xfrm>
              <a:off x="3601405" y="4091325"/>
              <a:ext cx="8414353" cy="1097280"/>
            </a:xfrm>
            <a:prstGeom prst="rect">
              <a:avLst/>
            </a:prstGeom>
            <a:noFill/>
          </p:spPr>
          <p:txBody>
            <a:bodyPr wrap="square" rtlCol="0" anchor="ctr">
              <a:noAutofit/>
            </a:bodyPr>
            <a:lstStyle>
              <a:defPPr>
                <a:defRPr lang="en-US"/>
              </a:defPPr>
              <a:lvl1pPr marL="179388" indent="-179388">
                <a:buFont typeface="Wingdings" panose="05000000000000000000" pitchFamily="2" charset="2"/>
                <a:buChar char="§"/>
                <a:defRPr sz="1400" b="1"/>
              </a:lvl1pPr>
            </a:lstStyle>
            <a:p>
              <a:pPr marL="0" indent="0">
                <a:spcBef>
                  <a:spcPts val="450"/>
                </a:spcBef>
                <a:buNone/>
              </a:pPr>
              <a:r>
                <a:rPr lang="en-US" sz="2100" b="0" dirty="0"/>
                <a:t>IAS 2 Inventories (if held for sale)</a:t>
              </a:r>
            </a:p>
            <a:p>
              <a:pPr marL="0" indent="0">
                <a:spcBef>
                  <a:spcPts val="450"/>
                </a:spcBef>
                <a:buNone/>
              </a:pPr>
              <a:r>
                <a:rPr lang="en-US" sz="2100" b="0" dirty="0"/>
                <a:t>IAS 38 Intangible Asset (if IAS 2 does not apply)</a:t>
              </a:r>
            </a:p>
          </p:txBody>
        </p:sp>
      </p:grpSp>
      <p:cxnSp>
        <p:nvCxnSpPr>
          <p:cNvPr id="13" name="Straight Connector 12">
            <a:extLst>
              <a:ext uri="{FF2B5EF4-FFF2-40B4-BE49-F238E27FC236}">
                <a16:creationId xmlns:a16="http://schemas.microsoft.com/office/drawing/2014/main" id="{FB2FDBBB-DE36-4A35-9A07-10DBAD38F219}"/>
              </a:ext>
            </a:extLst>
          </p:cNvPr>
          <p:cNvCxnSpPr>
            <a:cxnSpLocks/>
          </p:cNvCxnSpPr>
          <p:nvPr/>
        </p:nvCxnSpPr>
        <p:spPr>
          <a:xfrm>
            <a:off x="2659767" y="4831295"/>
            <a:ext cx="6311635"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2414A702-4D41-4869-BCE6-6A1CB2645E3F}"/>
              </a:ext>
            </a:extLst>
          </p:cNvPr>
          <p:cNvGrpSpPr/>
          <p:nvPr/>
        </p:nvGrpSpPr>
        <p:grpSpPr>
          <a:xfrm>
            <a:off x="743163" y="4858825"/>
            <a:ext cx="8268656" cy="617220"/>
            <a:chOff x="990883" y="5349948"/>
            <a:chExt cx="11024875" cy="822960"/>
          </a:xfrm>
        </p:grpSpPr>
        <p:sp>
          <p:nvSpPr>
            <p:cNvPr id="8" name="Rectangle 7">
              <a:extLst>
                <a:ext uri="{FF2B5EF4-FFF2-40B4-BE49-F238E27FC236}">
                  <a16:creationId xmlns:a16="http://schemas.microsoft.com/office/drawing/2014/main" id="{A9F80CFE-AD82-4FC4-B4BD-675B503312FA}"/>
                </a:ext>
              </a:extLst>
            </p:cNvPr>
            <p:cNvSpPr/>
            <p:nvPr/>
          </p:nvSpPr>
          <p:spPr>
            <a:xfrm>
              <a:off x="990883" y="5349948"/>
              <a:ext cx="2375129" cy="8229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100" dirty="0">
                  <a:solidFill>
                    <a:schemeClr val="tx1"/>
                  </a:solidFill>
                </a:rPr>
                <a:t>Source</a:t>
              </a:r>
            </a:p>
          </p:txBody>
        </p:sp>
        <p:sp>
          <p:nvSpPr>
            <p:cNvPr id="18" name="TextBox 17">
              <a:extLst>
                <a:ext uri="{FF2B5EF4-FFF2-40B4-BE49-F238E27FC236}">
                  <a16:creationId xmlns:a16="http://schemas.microsoft.com/office/drawing/2014/main" id="{C83585EA-3810-483F-A541-6D06978BF2CD}"/>
                </a:ext>
              </a:extLst>
            </p:cNvPr>
            <p:cNvSpPr txBox="1"/>
            <p:nvPr/>
          </p:nvSpPr>
          <p:spPr>
            <a:xfrm>
              <a:off x="3601405" y="5418528"/>
              <a:ext cx="8414353" cy="685800"/>
            </a:xfrm>
            <a:prstGeom prst="rect">
              <a:avLst/>
            </a:prstGeom>
            <a:noFill/>
          </p:spPr>
          <p:txBody>
            <a:bodyPr wrap="square" rtlCol="0" anchor="ctr">
              <a:noAutofit/>
            </a:bodyPr>
            <a:lstStyle>
              <a:defPPr>
                <a:defRPr lang="en-US"/>
              </a:defPPr>
              <a:lvl1pPr marL="179388" indent="-179388">
                <a:buFont typeface="Wingdings" panose="05000000000000000000" pitchFamily="2" charset="2"/>
                <a:buChar char="§"/>
                <a:defRPr sz="1400" b="1"/>
              </a:lvl1pPr>
            </a:lstStyle>
            <a:p>
              <a:pPr marL="0" indent="0">
                <a:spcBef>
                  <a:spcPts val="450"/>
                </a:spcBef>
                <a:buNone/>
              </a:pPr>
              <a:r>
                <a:rPr lang="en-US" sz="2100" b="0" dirty="0"/>
                <a:t>Holdings of Cryptocurrencies; IFRS Interpretations Committee, 2019.</a:t>
              </a:r>
            </a:p>
          </p:txBody>
        </p:sp>
      </p:grpSp>
      <p:pic>
        <p:nvPicPr>
          <p:cNvPr id="19" name="Kép 18">
            <a:extLst>
              <a:ext uri="{FF2B5EF4-FFF2-40B4-BE49-F238E27FC236}">
                <a16:creationId xmlns:a16="http://schemas.microsoft.com/office/drawing/2014/main" id="{E47EBD08-9874-49D4-9602-4BB945624F07}"/>
              </a:ext>
            </a:extLst>
          </p:cNvPr>
          <p:cNvPicPr>
            <a:picLocks noChangeAspect="1"/>
          </p:cNvPicPr>
          <p:nvPr/>
        </p:nvPicPr>
        <p:blipFill>
          <a:blip r:embed="rId2"/>
          <a:stretch>
            <a:fillRect/>
          </a:stretch>
        </p:blipFill>
        <p:spPr>
          <a:xfrm>
            <a:off x="6553200" y="602277"/>
            <a:ext cx="2121592" cy="487722"/>
          </a:xfrm>
          <a:prstGeom prst="rect">
            <a:avLst/>
          </a:prstGeom>
        </p:spPr>
      </p:pic>
    </p:spTree>
    <p:extLst>
      <p:ext uri="{BB962C8B-B14F-4D97-AF65-F5344CB8AC3E}">
        <p14:creationId xmlns:p14="http://schemas.microsoft.com/office/powerpoint/2010/main" val="41944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p:txBody>
          <a:bodyPr>
            <a:normAutofit/>
          </a:bodyPr>
          <a:lstStyle/>
          <a:p>
            <a:pPr algn="l"/>
            <a:r>
              <a:rPr lang="en-US" b="1" dirty="0">
                <a:solidFill>
                  <a:srgbClr val="282BB0"/>
                </a:solidFill>
                <a:latin typeface="+mn-lt"/>
                <a:ea typeface="+mn-ea"/>
                <a:cs typeface="+mn-cs"/>
              </a:rPr>
              <a:t>VAT Treatment of Cryptocurrency</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7</a:t>
            </a:fld>
            <a:endParaRPr lang="en-US" dirty="0"/>
          </a:p>
        </p:txBody>
      </p:sp>
      <p:pic>
        <p:nvPicPr>
          <p:cNvPr id="9" name="Picture 8">
            <a:extLst>
              <a:ext uri="{FF2B5EF4-FFF2-40B4-BE49-F238E27FC236}">
                <a16:creationId xmlns:a16="http://schemas.microsoft.com/office/drawing/2014/main" id="{F96AC603-163C-406F-AC9C-3CC856333329}"/>
              </a:ext>
            </a:extLst>
          </p:cNvPr>
          <p:cNvPicPr>
            <a:picLocks noChangeAspect="1"/>
          </p:cNvPicPr>
          <p:nvPr/>
        </p:nvPicPr>
        <p:blipFill rotWithShape="1">
          <a:blip r:embed="rId2"/>
          <a:srcRect l="16570" t="42016" r="16279" b="25116"/>
          <a:stretch/>
        </p:blipFill>
        <p:spPr>
          <a:xfrm>
            <a:off x="472791" y="3467884"/>
            <a:ext cx="8363273" cy="2036271"/>
          </a:xfrm>
          <a:prstGeom prst="rect">
            <a:avLst/>
          </a:prstGeom>
        </p:spPr>
      </p:pic>
      <p:grpSp>
        <p:nvGrpSpPr>
          <p:cNvPr id="10" name="Group 9">
            <a:extLst>
              <a:ext uri="{FF2B5EF4-FFF2-40B4-BE49-F238E27FC236}">
                <a16:creationId xmlns:a16="http://schemas.microsoft.com/office/drawing/2014/main" id="{CACD61AC-5247-4BB7-A602-3D2925B8CF47}"/>
              </a:ext>
            </a:extLst>
          </p:cNvPr>
          <p:cNvGrpSpPr/>
          <p:nvPr/>
        </p:nvGrpSpPr>
        <p:grpSpPr>
          <a:xfrm>
            <a:off x="1375860" y="1646535"/>
            <a:ext cx="6392281" cy="1821350"/>
            <a:chOff x="996648" y="2073349"/>
            <a:chExt cx="8523041" cy="2428467"/>
          </a:xfrm>
        </p:grpSpPr>
        <p:pic>
          <p:nvPicPr>
            <p:cNvPr id="6" name="Picture 5">
              <a:extLst>
                <a:ext uri="{FF2B5EF4-FFF2-40B4-BE49-F238E27FC236}">
                  <a16:creationId xmlns:a16="http://schemas.microsoft.com/office/drawing/2014/main" id="{335D2182-1701-4674-A74D-31F6D8B4D806}"/>
                </a:ext>
              </a:extLst>
            </p:cNvPr>
            <p:cNvPicPr>
              <a:picLocks noChangeAspect="1"/>
            </p:cNvPicPr>
            <p:nvPr/>
          </p:nvPicPr>
          <p:blipFill rotWithShape="1">
            <a:blip r:embed="rId3"/>
            <a:srcRect l="30000" t="21085" r="31279" b="49306"/>
            <a:stretch/>
          </p:blipFill>
          <p:spPr>
            <a:xfrm>
              <a:off x="996648" y="2073349"/>
              <a:ext cx="4128238" cy="1775638"/>
            </a:xfrm>
            <a:prstGeom prst="rect">
              <a:avLst/>
            </a:prstGeom>
          </p:spPr>
        </p:pic>
        <p:pic>
          <p:nvPicPr>
            <p:cNvPr id="14" name="Picture 13">
              <a:extLst>
                <a:ext uri="{FF2B5EF4-FFF2-40B4-BE49-F238E27FC236}">
                  <a16:creationId xmlns:a16="http://schemas.microsoft.com/office/drawing/2014/main" id="{7732CD53-A572-4953-A898-F562D314AD8F}"/>
                </a:ext>
              </a:extLst>
            </p:cNvPr>
            <p:cNvPicPr>
              <a:picLocks noChangeAspect="1"/>
            </p:cNvPicPr>
            <p:nvPr/>
          </p:nvPicPr>
          <p:blipFill rotWithShape="1">
            <a:blip r:embed="rId3"/>
            <a:srcRect l="30000" t="53459" r="31279" b="6047"/>
            <a:stretch/>
          </p:blipFill>
          <p:spPr>
            <a:xfrm>
              <a:off x="5391451" y="2073349"/>
              <a:ext cx="4128238" cy="2428467"/>
            </a:xfrm>
            <a:prstGeom prst="rect">
              <a:avLst/>
            </a:prstGeom>
          </p:spPr>
        </p:pic>
      </p:grpSp>
      <p:cxnSp>
        <p:nvCxnSpPr>
          <p:cNvPr id="15" name="Straight Connector 14">
            <a:extLst>
              <a:ext uri="{FF2B5EF4-FFF2-40B4-BE49-F238E27FC236}">
                <a16:creationId xmlns:a16="http://schemas.microsoft.com/office/drawing/2014/main" id="{EB276F24-D70E-42E6-ABE1-FC0B4BEF6882}"/>
              </a:ext>
            </a:extLst>
          </p:cNvPr>
          <p:cNvCxnSpPr>
            <a:cxnSpLocks/>
          </p:cNvCxnSpPr>
          <p:nvPr/>
        </p:nvCxnSpPr>
        <p:spPr>
          <a:xfrm>
            <a:off x="1236035" y="4429790"/>
            <a:ext cx="653210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D53C9A2-9983-4B98-81CD-29E8B19FEA1F}"/>
              </a:ext>
            </a:extLst>
          </p:cNvPr>
          <p:cNvCxnSpPr>
            <a:cxnSpLocks/>
          </p:cNvCxnSpPr>
          <p:nvPr/>
        </p:nvCxnSpPr>
        <p:spPr>
          <a:xfrm>
            <a:off x="1236035" y="4623837"/>
            <a:ext cx="606055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Kép 6">
            <a:extLst>
              <a:ext uri="{FF2B5EF4-FFF2-40B4-BE49-F238E27FC236}">
                <a16:creationId xmlns:a16="http://schemas.microsoft.com/office/drawing/2014/main" id="{E981831F-B56C-47CA-9AA9-BD5FB57AABC0}"/>
              </a:ext>
            </a:extLst>
          </p:cNvPr>
          <p:cNvPicPr>
            <a:picLocks noChangeAspect="1"/>
          </p:cNvPicPr>
          <p:nvPr/>
        </p:nvPicPr>
        <p:blipFill>
          <a:blip r:embed="rId4"/>
          <a:stretch>
            <a:fillRect/>
          </a:stretch>
        </p:blipFill>
        <p:spPr>
          <a:xfrm>
            <a:off x="6147872" y="6120368"/>
            <a:ext cx="2121592" cy="487722"/>
          </a:xfrm>
          <a:prstGeom prst="rect">
            <a:avLst/>
          </a:prstGeom>
        </p:spPr>
      </p:pic>
    </p:spTree>
    <p:extLst>
      <p:ext uri="{BB962C8B-B14F-4D97-AF65-F5344CB8AC3E}">
        <p14:creationId xmlns:p14="http://schemas.microsoft.com/office/powerpoint/2010/main" val="299179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p:txBody>
          <a:bodyPr/>
          <a:lstStyle/>
          <a:p>
            <a:pPr algn="l"/>
            <a:r>
              <a:rPr lang="en-US" b="1" dirty="0">
                <a:solidFill>
                  <a:srgbClr val="282BB0"/>
                </a:solidFill>
                <a:latin typeface="+mn-lt"/>
                <a:ea typeface="+mn-ea"/>
                <a:cs typeface="+mn-cs"/>
              </a:rPr>
              <a:t>How BTC Payment Works</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8</a:t>
            </a:fld>
            <a:endParaRPr lang="en-US" dirty="0"/>
          </a:p>
        </p:txBody>
      </p:sp>
      <p:sp>
        <p:nvSpPr>
          <p:cNvPr id="19" name="Rectangle 18">
            <a:extLst>
              <a:ext uri="{FF2B5EF4-FFF2-40B4-BE49-F238E27FC236}">
                <a16:creationId xmlns:a16="http://schemas.microsoft.com/office/drawing/2014/main" id="{7911CDFA-4CD2-4C79-9052-06A173E8065F}"/>
              </a:ext>
            </a:extLst>
          </p:cNvPr>
          <p:cNvSpPr/>
          <p:nvPr/>
        </p:nvSpPr>
        <p:spPr>
          <a:xfrm>
            <a:off x="1527101" y="2364414"/>
            <a:ext cx="2400300" cy="709723"/>
          </a:xfrm>
          <a:prstGeom prst="rect">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Seller</a:t>
            </a:r>
          </a:p>
          <a:p>
            <a:pPr algn="ctr"/>
            <a:r>
              <a:rPr lang="en-US" sz="2400" b="1" dirty="0">
                <a:solidFill>
                  <a:schemeClr val="tx1"/>
                </a:solidFill>
              </a:rPr>
              <a:t>(Delta Ltd.)</a:t>
            </a:r>
          </a:p>
        </p:txBody>
      </p:sp>
      <p:sp>
        <p:nvSpPr>
          <p:cNvPr id="21" name="Rectangle 20">
            <a:extLst>
              <a:ext uri="{FF2B5EF4-FFF2-40B4-BE49-F238E27FC236}">
                <a16:creationId xmlns:a16="http://schemas.microsoft.com/office/drawing/2014/main" id="{9C3479B4-F626-4EF0-81F5-8DD076F17265}"/>
              </a:ext>
            </a:extLst>
          </p:cNvPr>
          <p:cNvSpPr/>
          <p:nvPr/>
        </p:nvSpPr>
        <p:spPr>
          <a:xfrm>
            <a:off x="645926" y="3281468"/>
            <a:ext cx="5907273" cy="219297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400" b="1" u="sng" dirty="0">
                <a:solidFill>
                  <a:schemeClr val="tx1"/>
                </a:solidFill>
              </a:rPr>
              <a:t>Step 1</a:t>
            </a:r>
          </a:p>
          <a:p>
            <a:pPr algn="l"/>
            <a:r>
              <a:rPr lang="en-US" sz="2400" dirty="0">
                <a:solidFill>
                  <a:schemeClr val="tx1"/>
                </a:solidFill>
              </a:rPr>
              <a:t>Seller sends the following to Buyer: </a:t>
            </a:r>
          </a:p>
          <a:p>
            <a:pPr marL="597694" indent="-342900">
              <a:buFont typeface="+mj-lt"/>
              <a:buAutoNum type="arabicPeriod"/>
            </a:pPr>
            <a:r>
              <a:rPr lang="en-US" sz="2400" dirty="0">
                <a:solidFill>
                  <a:schemeClr val="tx1"/>
                </a:solidFill>
              </a:rPr>
              <a:t>Invoice</a:t>
            </a:r>
          </a:p>
          <a:p>
            <a:pPr marL="597694" indent="-342900">
              <a:buFont typeface="+mj-lt"/>
              <a:buAutoNum type="arabicPeriod"/>
            </a:pPr>
            <a:r>
              <a:rPr lang="en-US" sz="2400" dirty="0">
                <a:solidFill>
                  <a:schemeClr val="tx1"/>
                </a:solidFill>
              </a:rPr>
              <a:t>Amount (e.g., 0.2 BTC)</a:t>
            </a:r>
          </a:p>
          <a:p>
            <a:pPr marL="597694" indent="-342900">
              <a:buFont typeface="+mj-lt"/>
              <a:buAutoNum type="arabicPeriod"/>
            </a:pPr>
            <a:r>
              <a:rPr lang="en-US" sz="2400" dirty="0">
                <a:solidFill>
                  <a:schemeClr val="tx1"/>
                </a:solidFill>
              </a:rPr>
              <a:t>Public Key generated by Seller’s Wallet</a:t>
            </a:r>
          </a:p>
        </p:txBody>
      </p:sp>
      <p:cxnSp>
        <p:nvCxnSpPr>
          <p:cNvPr id="26" name="Straight Arrow Connector 25">
            <a:extLst>
              <a:ext uri="{FF2B5EF4-FFF2-40B4-BE49-F238E27FC236}">
                <a16:creationId xmlns:a16="http://schemas.microsoft.com/office/drawing/2014/main" id="{BA48CDE3-BFA8-49BE-9F19-63F84E7F2ED2}"/>
              </a:ext>
            </a:extLst>
          </p:cNvPr>
          <p:cNvCxnSpPr>
            <a:cxnSpLocks/>
            <a:stCxn id="19" idx="3"/>
            <a:endCxn id="28" idx="1"/>
          </p:cNvCxnSpPr>
          <p:nvPr/>
        </p:nvCxnSpPr>
        <p:spPr>
          <a:xfrm>
            <a:off x="3927400" y="2719276"/>
            <a:ext cx="12573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40830431-C7ED-4CCD-B8C8-04AA6D255A82}"/>
              </a:ext>
            </a:extLst>
          </p:cNvPr>
          <p:cNvSpPr/>
          <p:nvPr/>
        </p:nvSpPr>
        <p:spPr>
          <a:xfrm>
            <a:off x="5184708" y="2364414"/>
            <a:ext cx="2400300" cy="709723"/>
          </a:xfrm>
          <a:prstGeom prst="rect">
            <a:avLst/>
          </a:prstGeom>
          <a:solidFill>
            <a:srgbClr val="E0AA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Buyer</a:t>
            </a:r>
          </a:p>
          <a:p>
            <a:pPr algn="ctr"/>
            <a:r>
              <a:rPr lang="en-US" sz="2400" b="1" dirty="0">
                <a:solidFill>
                  <a:schemeClr val="tx1"/>
                </a:solidFill>
              </a:rPr>
              <a:t>(</a:t>
            </a:r>
            <a:r>
              <a:rPr lang="hu-HU" sz="2400" b="1" dirty="0">
                <a:solidFill>
                  <a:schemeClr val="tx1"/>
                </a:solidFill>
              </a:rPr>
              <a:t>BTC</a:t>
            </a:r>
            <a:r>
              <a:rPr lang="en-US" sz="2400" b="1" dirty="0">
                <a:solidFill>
                  <a:schemeClr val="tx1"/>
                </a:solidFill>
              </a:rPr>
              <a:t> Enterprises)</a:t>
            </a:r>
          </a:p>
        </p:txBody>
      </p:sp>
      <p:pic>
        <p:nvPicPr>
          <p:cNvPr id="9" name="Kép 8">
            <a:extLst>
              <a:ext uri="{FF2B5EF4-FFF2-40B4-BE49-F238E27FC236}">
                <a16:creationId xmlns:a16="http://schemas.microsoft.com/office/drawing/2014/main" id="{2550F8F3-8D9C-4AAB-A079-704D3B245C70}"/>
              </a:ext>
            </a:extLst>
          </p:cNvPr>
          <p:cNvPicPr>
            <a:picLocks noChangeAspect="1"/>
          </p:cNvPicPr>
          <p:nvPr/>
        </p:nvPicPr>
        <p:blipFill>
          <a:blip r:embed="rId2"/>
          <a:stretch>
            <a:fillRect/>
          </a:stretch>
        </p:blipFill>
        <p:spPr>
          <a:xfrm>
            <a:off x="6147872" y="6120368"/>
            <a:ext cx="2121592" cy="487722"/>
          </a:xfrm>
          <a:prstGeom prst="rect">
            <a:avLst/>
          </a:prstGeom>
        </p:spPr>
      </p:pic>
    </p:spTree>
    <p:extLst>
      <p:ext uri="{BB962C8B-B14F-4D97-AF65-F5344CB8AC3E}">
        <p14:creationId xmlns:p14="http://schemas.microsoft.com/office/powerpoint/2010/main" val="47797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7139-5831-4F9B-B49C-AEE687E9E8D0}"/>
              </a:ext>
            </a:extLst>
          </p:cNvPr>
          <p:cNvSpPr>
            <a:spLocks noGrp="1"/>
          </p:cNvSpPr>
          <p:nvPr>
            <p:ph type="title"/>
          </p:nvPr>
        </p:nvSpPr>
        <p:spPr/>
        <p:txBody>
          <a:bodyPr>
            <a:normAutofit/>
          </a:bodyPr>
          <a:lstStyle/>
          <a:p>
            <a:pPr algn="l"/>
            <a:r>
              <a:rPr lang="en-US" b="1" dirty="0">
                <a:solidFill>
                  <a:srgbClr val="282BB0"/>
                </a:solidFill>
                <a:latin typeface="+mn-lt"/>
                <a:ea typeface="+mn-ea"/>
                <a:cs typeface="+mn-cs"/>
              </a:rPr>
              <a:t>How BTC Payment Works</a:t>
            </a:r>
          </a:p>
        </p:txBody>
      </p:sp>
      <p:sp>
        <p:nvSpPr>
          <p:cNvPr id="3" name="Slide Number Placeholder 2">
            <a:extLst>
              <a:ext uri="{FF2B5EF4-FFF2-40B4-BE49-F238E27FC236}">
                <a16:creationId xmlns:a16="http://schemas.microsoft.com/office/drawing/2014/main" id="{0257D81C-B5F7-4FF0-8CDF-731AC7A44F12}"/>
              </a:ext>
            </a:extLst>
          </p:cNvPr>
          <p:cNvSpPr>
            <a:spLocks noGrp="1"/>
          </p:cNvSpPr>
          <p:nvPr>
            <p:ph type="sldNum" sz="quarter" idx="12"/>
          </p:nvPr>
        </p:nvSpPr>
        <p:spPr/>
        <p:txBody>
          <a:bodyPr/>
          <a:lstStyle/>
          <a:p>
            <a:fld id="{9D506B1E-1A6B-47F3-84BC-49B4C90D4226}" type="slidenum">
              <a:rPr lang="en-US" smtClean="0"/>
              <a:pPr/>
              <a:t>9</a:t>
            </a:fld>
            <a:endParaRPr lang="en-US" dirty="0"/>
          </a:p>
        </p:txBody>
      </p:sp>
      <p:sp>
        <p:nvSpPr>
          <p:cNvPr id="19" name="Rectangle 18">
            <a:extLst>
              <a:ext uri="{FF2B5EF4-FFF2-40B4-BE49-F238E27FC236}">
                <a16:creationId xmlns:a16="http://schemas.microsoft.com/office/drawing/2014/main" id="{7911CDFA-4CD2-4C79-9052-06A173E8065F}"/>
              </a:ext>
            </a:extLst>
          </p:cNvPr>
          <p:cNvSpPr/>
          <p:nvPr/>
        </p:nvSpPr>
        <p:spPr>
          <a:xfrm>
            <a:off x="1527101" y="2364414"/>
            <a:ext cx="2400300" cy="709723"/>
          </a:xfrm>
          <a:prstGeom prst="rect">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Seller</a:t>
            </a:r>
          </a:p>
          <a:p>
            <a:pPr algn="ctr"/>
            <a:r>
              <a:rPr lang="en-US" sz="2400" b="1" dirty="0">
                <a:solidFill>
                  <a:schemeClr val="tx1"/>
                </a:solidFill>
              </a:rPr>
              <a:t>(Delta Ltd.)</a:t>
            </a:r>
          </a:p>
        </p:txBody>
      </p:sp>
      <p:sp>
        <p:nvSpPr>
          <p:cNvPr id="20" name="Rectangle 19">
            <a:extLst>
              <a:ext uri="{FF2B5EF4-FFF2-40B4-BE49-F238E27FC236}">
                <a16:creationId xmlns:a16="http://schemas.microsoft.com/office/drawing/2014/main" id="{BA4F4048-6F3F-450D-9DEE-EF0A494B78DB}"/>
              </a:ext>
            </a:extLst>
          </p:cNvPr>
          <p:cNvSpPr/>
          <p:nvPr/>
        </p:nvSpPr>
        <p:spPr>
          <a:xfrm>
            <a:off x="5184708" y="2364414"/>
            <a:ext cx="2400300" cy="709723"/>
          </a:xfrm>
          <a:prstGeom prst="rect">
            <a:avLst/>
          </a:prstGeom>
          <a:solidFill>
            <a:srgbClr val="E0AA2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rPr>
              <a:t>Buyer</a:t>
            </a:r>
          </a:p>
          <a:p>
            <a:pPr algn="ctr"/>
            <a:r>
              <a:rPr lang="en-US" sz="2100" b="1" dirty="0">
                <a:solidFill>
                  <a:schemeClr val="tx1"/>
                </a:solidFill>
              </a:rPr>
              <a:t>(</a:t>
            </a:r>
            <a:r>
              <a:rPr lang="hu-HU" sz="2400" b="1" dirty="0">
                <a:solidFill>
                  <a:schemeClr val="tx1"/>
                </a:solidFill>
              </a:rPr>
              <a:t>BTC</a:t>
            </a:r>
            <a:r>
              <a:rPr lang="en-US" sz="2100" b="1" dirty="0">
                <a:solidFill>
                  <a:schemeClr val="tx1"/>
                </a:solidFill>
              </a:rPr>
              <a:t> Enterprises)</a:t>
            </a:r>
          </a:p>
        </p:txBody>
      </p:sp>
      <p:sp>
        <p:nvSpPr>
          <p:cNvPr id="22" name="Rectangle 21">
            <a:extLst>
              <a:ext uri="{FF2B5EF4-FFF2-40B4-BE49-F238E27FC236}">
                <a16:creationId xmlns:a16="http://schemas.microsoft.com/office/drawing/2014/main" id="{EBB534C6-D396-47E9-A2E1-34749C5C2D8F}"/>
              </a:ext>
            </a:extLst>
          </p:cNvPr>
          <p:cNvSpPr/>
          <p:nvPr/>
        </p:nvSpPr>
        <p:spPr>
          <a:xfrm>
            <a:off x="4058981" y="3281468"/>
            <a:ext cx="4651756" cy="219297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400" b="1" u="sng" dirty="0">
                <a:solidFill>
                  <a:schemeClr val="tx1"/>
                </a:solidFill>
              </a:rPr>
              <a:t>Step 2</a:t>
            </a:r>
          </a:p>
          <a:p>
            <a:pPr algn="l"/>
            <a:r>
              <a:rPr lang="en-US" sz="2400" dirty="0">
                <a:solidFill>
                  <a:schemeClr val="tx1"/>
                </a:solidFill>
              </a:rPr>
              <a:t>Buyer sends the following to Seller: </a:t>
            </a:r>
          </a:p>
          <a:p>
            <a:pPr marL="597694" indent="-342900">
              <a:buFont typeface="+mj-lt"/>
              <a:buAutoNum type="arabicPeriod"/>
            </a:pPr>
            <a:r>
              <a:rPr lang="en-US" sz="2400" dirty="0">
                <a:solidFill>
                  <a:schemeClr val="tx1"/>
                </a:solidFill>
              </a:rPr>
              <a:t>The Buyer’s Public Key</a:t>
            </a:r>
          </a:p>
          <a:p>
            <a:pPr marL="597694" indent="-342900">
              <a:buFont typeface="+mj-lt"/>
              <a:buAutoNum type="arabicPeriod"/>
            </a:pPr>
            <a:r>
              <a:rPr lang="en-US" sz="2400" dirty="0">
                <a:solidFill>
                  <a:schemeClr val="tx1"/>
                </a:solidFill>
              </a:rPr>
              <a:t>Amount (e.g., 0.2 BTC)</a:t>
            </a:r>
          </a:p>
          <a:p>
            <a:pPr marL="597694" indent="-342900">
              <a:buFont typeface="+mj-lt"/>
              <a:buAutoNum type="arabicPeriod"/>
            </a:pPr>
            <a:r>
              <a:rPr lang="en-US" sz="2400" dirty="0">
                <a:solidFill>
                  <a:schemeClr val="tx1"/>
                </a:solidFill>
              </a:rPr>
              <a:t>Public Key provided by Seller</a:t>
            </a:r>
          </a:p>
        </p:txBody>
      </p:sp>
      <p:cxnSp>
        <p:nvCxnSpPr>
          <p:cNvPr id="9" name="Straight Arrow Connector 8">
            <a:extLst>
              <a:ext uri="{FF2B5EF4-FFF2-40B4-BE49-F238E27FC236}">
                <a16:creationId xmlns:a16="http://schemas.microsoft.com/office/drawing/2014/main" id="{C1878C71-AF13-4CF4-A8C3-1503418D0CF9}"/>
              </a:ext>
            </a:extLst>
          </p:cNvPr>
          <p:cNvCxnSpPr>
            <a:cxnSpLocks/>
            <a:stCxn id="20" idx="1"/>
            <a:endCxn id="19" idx="3"/>
          </p:cNvCxnSpPr>
          <p:nvPr/>
        </p:nvCxnSpPr>
        <p:spPr>
          <a:xfrm flipH="1">
            <a:off x="3927400" y="2719276"/>
            <a:ext cx="12573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 name="Kép 9">
            <a:extLst>
              <a:ext uri="{FF2B5EF4-FFF2-40B4-BE49-F238E27FC236}">
                <a16:creationId xmlns:a16="http://schemas.microsoft.com/office/drawing/2014/main" id="{A90B95A8-C45C-459E-9FC2-41A4700A1070}"/>
              </a:ext>
            </a:extLst>
          </p:cNvPr>
          <p:cNvPicPr>
            <a:picLocks noChangeAspect="1"/>
          </p:cNvPicPr>
          <p:nvPr/>
        </p:nvPicPr>
        <p:blipFill>
          <a:blip r:embed="rId2"/>
          <a:stretch>
            <a:fillRect/>
          </a:stretch>
        </p:blipFill>
        <p:spPr>
          <a:xfrm>
            <a:off x="6147872" y="6120368"/>
            <a:ext cx="2121592" cy="487722"/>
          </a:xfrm>
          <a:prstGeom prst="rect">
            <a:avLst/>
          </a:prstGeom>
        </p:spPr>
      </p:pic>
    </p:spTree>
    <p:extLst>
      <p:ext uri="{BB962C8B-B14F-4D97-AF65-F5344CB8AC3E}">
        <p14:creationId xmlns:p14="http://schemas.microsoft.com/office/powerpoint/2010/main" val="1021805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4367</TotalTime>
  <Words>788</Words>
  <Application>Microsoft Office PowerPoint</Application>
  <PresentationFormat>Diavetítés a képernyőre (4:3 oldalarány)</PresentationFormat>
  <Paragraphs>101</Paragraphs>
  <Slides>12</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12</vt:i4>
      </vt:variant>
    </vt:vector>
  </HeadingPairs>
  <TitlesOfParts>
    <vt:vector size="16" baseType="lpstr">
      <vt:lpstr>Arial</vt:lpstr>
      <vt:lpstr>Calibri</vt:lpstr>
      <vt:lpstr>Wingdings</vt:lpstr>
      <vt:lpstr>Tema di Office</vt:lpstr>
      <vt:lpstr>PowerPoint-bemutató</vt:lpstr>
      <vt:lpstr>PowerPoint-bemutató</vt:lpstr>
      <vt:lpstr>PowerPoint-bemutató</vt:lpstr>
      <vt:lpstr>PowerPoint-bemutató</vt:lpstr>
      <vt:lpstr>PowerPoint-bemutató</vt:lpstr>
      <vt:lpstr>Cryptocurrency</vt:lpstr>
      <vt:lpstr>VAT Treatment of Cryptocurrency</vt:lpstr>
      <vt:lpstr>How BTC Payment Works</vt:lpstr>
      <vt:lpstr>How BTC Payment Works</vt:lpstr>
      <vt:lpstr>How BTC Payment Works</vt:lpstr>
      <vt:lpstr>Definitions</vt:lpstr>
      <vt:lpstr>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Francesca Maria Cesaroni</dc:creator>
  <cp:lastModifiedBy>Tarpataki Eleonóra</cp:lastModifiedBy>
  <cp:revision>134</cp:revision>
  <dcterms:created xsi:type="dcterms:W3CDTF">2017-06-28T06:54:40Z</dcterms:created>
  <dcterms:modified xsi:type="dcterms:W3CDTF">2023-07-01T18:16:47Z</dcterms:modified>
</cp:coreProperties>
</file>